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58" r:id="rId4"/>
    <p:sldId id="259" r:id="rId5"/>
    <p:sldId id="262" r:id="rId6"/>
    <p:sldId id="314" r:id="rId7"/>
    <p:sldId id="260" r:id="rId8"/>
    <p:sldId id="315" r:id="rId9"/>
    <p:sldId id="261" r:id="rId10"/>
    <p:sldId id="307" r:id="rId11"/>
    <p:sldId id="316" r:id="rId12"/>
    <p:sldId id="263" r:id="rId13"/>
    <p:sldId id="274" r:id="rId14"/>
    <p:sldId id="276" r:id="rId15"/>
    <p:sldId id="275" r:id="rId16"/>
    <p:sldId id="277" r:id="rId17"/>
    <p:sldId id="278" r:id="rId18"/>
    <p:sldId id="279" r:id="rId19"/>
    <p:sldId id="280" r:id="rId20"/>
    <p:sldId id="281" r:id="rId21"/>
    <p:sldId id="282" r:id="rId22"/>
    <p:sldId id="308" r:id="rId23"/>
    <p:sldId id="334" r:id="rId24"/>
    <p:sldId id="283" r:id="rId25"/>
    <p:sldId id="284" r:id="rId26"/>
    <p:sldId id="264" r:id="rId27"/>
    <p:sldId id="317" r:id="rId28"/>
    <p:sldId id="265" r:id="rId29"/>
    <p:sldId id="318" r:id="rId30"/>
    <p:sldId id="266" r:id="rId31"/>
    <p:sldId id="319" r:id="rId32"/>
    <p:sldId id="267" r:id="rId33"/>
    <p:sldId id="320" r:id="rId34"/>
    <p:sldId id="268" r:id="rId35"/>
    <p:sldId id="321" r:id="rId36"/>
    <p:sldId id="327" r:id="rId37"/>
    <p:sldId id="328" r:id="rId38"/>
    <p:sldId id="270" r:id="rId39"/>
    <p:sldId id="309" r:id="rId40"/>
    <p:sldId id="288" r:id="rId41"/>
    <p:sldId id="310" r:id="rId42"/>
    <p:sldId id="329" r:id="rId43"/>
    <p:sldId id="271" r:id="rId44"/>
    <p:sldId id="330" r:id="rId45"/>
    <p:sldId id="272" r:id="rId46"/>
    <p:sldId id="331" r:id="rId47"/>
    <p:sldId id="273" r:id="rId48"/>
    <p:sldId id="332" r:id="rId49"/>
    <p:sldId id="289" r:id="rId50"/>
    <p:sldId id="290" r:id="rId51"/>
    <p:sldId id="322" r:id="rId52"/>
    <p:sldId id="291" r:id="rId53"/>
    <p:sldId id="292" r:id="rId54"/>
    <p:sldId id="293" r:id="rId55"/>
    <p:sldId id="323" r:id="rId56"/>
    <p:sldId id="294" r:id="rId57"/>
    <p:sldId id="295" r:id="rId58"/>
    <p:sldId id="296" r:id="rId59"/>
    <p:sldId id="297" r:id="rId60"/>
    <p:sldId id="333" r:id="rId61"/>
    <p:sldId id="299" r:id="rId62"/>
    <p:sldId id="324" r:id="rId63"/>
    <p:sldId id="300" r:id="rId64"/>
    <p:sldId id="325" r:id="rId65"/>
    <p:sldId id="301" r:id="rId66"/>
    <p:sldId id="311" r:id="rId67"/>
    <p:sldId id="326" r:id="rId68"/>
    <p:sldId id="302" r:id="rId69"/>
    <p:sldId id="303" r:id="rId70"/>
    <p:sldId id="312" r:id="rId71"/>
    <p:sldId id="304" r:id="rId7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5C82D7-8266-39C2-5916-8A9FC9516E7E}" name="Jakob Laurent" initials="JL" userId="S::Laurent.Jakob@bracco.com::5196e4f5-70e9-48bc-9bfa-1604d3a2d7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C3E5E59-8AAE-83E9-870B-FF2D1E0498DA}"/>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CH" sz="1200" b="0" i="0" u="none" strike="noStrike" kern="1200" cap="none" spc="0" baseline="0">
                <a:solidFill>
                  <a:srgbClr val="000000"/>
                </a:solidFill>
                <a:uFillTx/>
                <a:latin typeface="Calibri"/>
              </a:defRPr>
            </a:lvl1pPr>
          </a:lstStyle>
          <a:p>
            <a:pPr lvl="0"/>
            <a:endParaRPr lang="fr-CH"/>
          </a:p>
        </p:txBody>
      </p:sp>
      <p:sp>
        <p:nvSpPr>
          <p:cNvPr id="3" name="Espace réservé de la date 2">
            <a:extLst>
              <a:ext uri="{FF2B5EF4-FFF2-40B4-BE49-F238E27FC236}">
                <a16:creationId xmlns:a16="http://schemas.microsoft.com/office/drawing/2014/main" id="{9AC98355-67ED-9DDB-B908-324C10ECDD95}"/>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CH" sz="1200" b="0" i="0" u="none" strike="noStrike" kern="1200" cap="none" spc="0" baseline="0">
                <a:solidFill>
                  <a:srgbClr val="000000"/>
                </a:solidFill>
                <a:uFillTx/>
                <a:latin typeface="Calibri"/>
              </a:defRPr>
            </a:lvl1pPr>
          </a:lstStyle>
          <a:p>
            <a:pPr lvl="0"/>
            <a:fld id="{B8DAB157-6E8F-4D8D-80A4-0EE1902F410C}" type="datetime1">
              <a:rPr lang="fr-CH"/>
              <a:pPr lvl="0"/>
              <a:t>11.08.2023</a:t>
            </a:fld>
            <a:endParaRPr lang="fr-CH"/>
          </a:p>
        </p:txBody>
      </p:sp>
      <p:sp>
        <p:nvSpPr>
          <p:cNvPr id="4" name="Espace réservé de l'image des diapositives 3">
            <a:extLst>
              <a:ext uri="{FF2B5EF4-FFF2-40B4-BE49-F238E27FC236}">
                <a16:creationId xmlns:a16="http://schemas.microsoft.com/office/drawing/2014/main" id="{92FB7DE1-C1FD-AF51-80EB-B1E7D7FAE776}"/>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Espace réservé des notes 4">
            <a:extLst>
              <a:ext uri="{FF2B5EF4-FFF2-40B4-BE49-F238E27FC236}">
                <a16:creationId xmlns:a16="http://schemas.microsoft.com/office/drawing/2014/main" id="{F761F555-2A6B-5F99-145E-262E5CB9D092}"/>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a:extLst>
              <a:ext uri="{FF2B5EF4-FFF2-40B4-BE49-F238E27FC236}">
                <a16:creationId xmlns:a16="http://schemas.microsoft.com/office/drawing/2014/main" id="{427C2233-AF08-B531-77C3-5618EAC4844A}"/>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CH" sz="1200" b="0" i="0" u="none" strike="noStrike" kern="1200" cap="none" spc="0" baseline="0">
                <a:solidFill>
                  <a:srgbClr val="000000"/>
                </a:solidFill>
                <a:uFillTx/>
                <a:latin typeface="Calibri"/>
              </a:defRPr>
            </a:lvl1pPr>
          </a:lstStyle>
          <a:p>
            <a:pPr lvl="0"/>
            <a:endParaRPr lang="fr-CH"/>
          </a:p>
        </p:txBody>
      </p:sp>
      <p:sp>
        <p:nvSpPr>
          <p:cNvPr id="7" name="Espace réservé du numéro de diapositive 6">
            <a:extLst>
              <a:ext uri="{FF2B5EF4-FFF2-40B4-BE49-F238E27FC236}">
                <a16:creationId xmlns:a16="http://schemas.microsoft.com/office/drawing/2014/main" id="{88E1207A-D6C2-ABD6-4FDD-6AFAB5231F14}"/>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CH" sz="1200" b="0" i="0" u="none" strike="noStrike" kern="1200" cap="none" spc="0" baseline="0">
                <a:solidFill>
                  <a:srgbClr val="000000"/>
                </a:solidFill>
                <a:uFillTx/>
                <a:latin typeface="Calibri"/>
              </a:defRPr>
            </a:lvl1pPr>
          </a:lstStyle>
          <a:p>
            <a:pPr lvl="0"/>
            <a:fld id="{135A204C-056E-4E28-B388-DD3F5D9FC91D}" type="slidenum">
              <a:t>‹N°›</a:t>
            </a:fld>
            <a:endParaRPr lang="fr-CH"/>
          </a:p>
        </p:txBody>
      </p:sp>
    </p:spTree>
    <p:extLst>
      <p:ext uri="{BB962C8B-B14F-4D97-AF65-F5344CB8AC3E}">
        <p14:creationId xmlns:p14="http://schemas.microsoft.com/office/powerpoint/2010/main" val="379218013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135A204C-056E-4E28-B388-DD3F5D9FC91D}" type="slidenum">
              <a:rPr lang="fr-CH" smtClean="0"/>
              <a:t>36</a:t>
            </a:fld>
            <a:endParaRPr lang="fr-CH"/>
          </a:p>
        </p:txBody>
      </p:sp>
    </p:spTree>
    <p:extLst>
      <p:ext uri="{BB962C8B-B14F-4D97-AF65-F5344CB8AC3E}">
        <p14:creationId xmlns:p14="http://schemas.microsoft.com/office/powerpoint/2010/main" val="136797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135A204C-056E-4E28-B388-DD3F5D9FC91D}" type="slidenum">
              <a:rPr lang="fr-CH" smtClean="0"/>
              <a:t>37</a:t>
            </a:fld>
            <a:endParaRPr lang="fr-CH"/>
          </a:p>
        </p:txBody>
      </p:sp>
    </p:spTree>
    <p:extLst>
      <p:ext uri="{BB962C8B-B14F-4D97-AF65-F5344CB8AC3E}">
        <p14:creationId xmlns:p14="http://schemas.microsoft.com/office/powerpoint/2010/main" val="220702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135A204C-056E-4E28-B388-DD3F5D9FC91D}" type="slidenum">
              <a:rPr lang="fr-CH" smtClean="0"/>
              <a:t>42</a:t>
            </a:fld>
            <a:endParaRPr lang="fr-CH"/>
          </a:p>
        </p:txBody>
      </p:sp>
    </p:spTree>
    <p:extLst>
      <p:ext uri="{BB962C8B-B14F-4D97-AF65-F5344CB8AC3E}">
        <p14:creationId xmlns:p14="http://schemas.microsoft.com/office/powerpoint/2010/main" val="308096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135A204C-056E-4E28-B388-DD3F5D9FC91D}" type="slidenum">
              <a:rPr lang="fr-CH" smtClean="0"/>
              <a:t>44</a:t>
            </a:fld>
            <a:endParaRPr lang="fr-CH"/>
          </a:p>
        </p:txBody>
      </p:sp>
    </p:spTree>
    <p:extLst>
      <p:ext uri="{BB962C8B-B14F-4D97-AF65-F5344CB8AC3E}">
        <p14:creationId xmlns:p14="http://schemas.microsoft.com/office/powerpoint/2010/main" val="19359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135A204C-056E-4E28-B388-DD3F5D9FC91D}" type="slidenum">
              <a:rPr lang="fr-CH" smtClean="0"/>
              <a:t>46</a:t>
            </a:fld>
            <a:endParaRPr lang="fr-CH"/>
          </a:p>
        </p:txBody>
      </p:sp>
    </p:spTree>
    <p:extLst>
      <p:ext uri="{BB962C8B-B14F-4D97-AF65-F5344CB8AC3E}">
        <p14:creationId xmlns:p14="http://schemas.microsoft.com/office/powerpoint/2010/main" val="1441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135A204C-056E-4E28-B388-DD3F5D9FC91D}" type="slidenum">
              <a:rPr lang="fr-CH" smtClean="0"/>
              <a:t>48</a:t>
            </a:fld>
            <a:endParaRPr lang="fr-CH"/>
          </a:p>
        </p:txBody>
      </p:sp>
    </p:spTree>
    <p:extLst>
      <p:ext uri="{BB962C8B-B14F-4D97-AF65-F5344CB8AC3E}">
        <p14:creationId xmlns:p14="http://schemas.microsoft.com/office/powerpoint/2010/main" val="380468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113A4-DFD8-EE65-E785-8DD671228F65}"/>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fr-FR"/>
              <a:t>Modifiez le style du titre</a:t>
            </a:r>
            <a:endParaRPr lang="fr-CH"/>
          </a:p>
        </p:txBody>
      </p:sp>
      <p:sp>
        <p:nvSpPr>
          <p:cNvPr id="3" name="Sous-titre 2">
            <a:extLst>
              <a:ext uri="{FF2B5EF4-FFF2-40B4-BE49-F238E27FC236}">
                <a16:creationId xmlns:a16="http://schemas.microsoft.com/office/drawing/2014/main" id="{A6789C05-9E53-5221-77A4-964E9740900C}"/>
              </a:ext>
            </a:extLst>
          </p:cNvPr>
          <p:cNvSpPr txBox="1">
            <a:spLocks noGrp="1"/>
          </p:cNvSpPr>
          <p:nvPr>
            <p:ph type="subTitle" idx="1"/>
          </p:nvPr>
        </p:nvSpPr>
        <p:spPr>
          <a:xfrm>
            <a:off x="1524003" y="3602041"/>
            <a:ext cx="9144000" cy="1655758"/>
          </a:xfrm>
        </p:spPr>
        <p:txBody>
          <a:bodyPr anchorCtr="1"/>
          <a:lstStyle>
            <a:lvl1pPr algn="ctr">
              <a:defRPr sz="2400"/>
            </a:lvl1pPr>
          </a:lstStyle>
          <a:p>
            <a:pPr lvl="0"/>
            <a:r>
              <a:rPr lang="fr-FR"/>
              <a:t>Modifiez le style des sous-titres du masque</a:t>
            </a:r>
            <a:endParaRPr lang="fr-CH"/>
          </a:p>
        </p:txBody>
      </p:sp>
      <p:sp>
        <p:nvSpPr>
          <p:cNvPr id="4" name="Espace réservé de la date 6">
            <a:extLst>
              <a:ext uri="{FF2B5EF4-FFF2-40B4-BE49-F238E27FC236}">
                <a16:creationId xmlns:a16="http://schemas.microsoft.com/office/drawing/2014/main" id="{A02FB11E-CD3B-D466-4E71-8EAA34BB7DE8}"/>
              </a:ext>
            </a:extLst>
          </p:cNvPr>
          <p:cNvSpPr txBox="1">
            <a:spLocks noGrp="1"/>
          </p:cNvSpPr>
          <p:nvPr>
            <p:ph type="dt" sz="half" idx="7"/>
          </p:nvPr>
        </p:nvSpPr>
        <p:spPr/>
        <p:txBody>
          <a:bodyPr/>
          <a:lstStyle>
            <a:lvl1pPr>
              <a:defRPr/>
            </a:lvl1pPr>
          </a:lstStyle>
          <a:p>
            <a:pPr lvl="0"/>
            <a:r>
              <a:rPr lang="fr-FR"/>
              <a:t>12.04.2023</a:t>
            </a:r>
            <a:endParaRPr lang="fr-CH"/>
          </a:p>
        </p:txBody>
      </p:sp>
      <p:sp>
        <p:nvSpPr>
          <p:cNvPr id="5" name="Espace réservé du pied de page 7">
            <a:extLst>
              <a:ext uri="{FF2B5EF4-FFF2-40B4-BE49-F238E27FC236}">
                <a16:creationId xmlns:a16="http://schemas.microsoft.com/office/drawing/2014/main" id="{DDDFCC92-3F21-C9AB-9C6C-906022C48D0B}"/>
              </a:ext>
            </a:extLst>
          </p:cNvPr>
          <p:cNvSpPr txBox="1">
            <a:spLocks noGrp="1"/>
          </p:cNvSpPr>
          <p:nvPr>
            <p:ph type="ftr" sz="quarter" idx="9"/>
          </p:nvPr>
        </p:nvSpPr>
        <p:spPr/>
        <p:txBody>
          <a:bodyPr/>
          <a:lstStyle>
            <a:lvl1pPr>
              <a:defRPr/>
            </a:lvl1pPr>
          </a:lstStyle>
          <a:p>
            <a:pPr lvl="0"/>
            <a:r>
              <a:rPr lang="fr-CH"/>
              <a:t>ASGT - Commission Cantonale de Tir - 2023</a:t>
            </a:r>
          </a:p>
        </p:txBody>
      </p:sp>
      <p:sp>
        <p:nvSpPr>
          <p:cNvPr id="6" name="Espace réservé du numéro de diapositive 8">
            <a:extLst>
              <a:ext uri="{FF2B5EF4-FFF2-40B4-BE49-F238E27FC236}">
                <a16:creationId xmlns:a16="http://schemas.microsoft.com/office/drawing/2014/main" id="{64AA3075-BAE1-F4BD-9C56-69F83ECCA055}"/>
              </a:ext>
            </a:extLst>
          </p:cNvPr>
          <p:cNvSpPr txBox="1">
            <a:spLocks noGrp="1"/>
          </p:cNvSpPr>
          <p:nvPr>
            <p:ph type="sldNum" sz="quarter" idx="8"/>
          </p:nvPr>
        </p:nvSpPr>
        <p:spPr/>
        <p:txBody>
          <a:bodyPr/>
          <a:lstStyle>
            <a:lvl1pPr>
              <a:defRPr/>
            </a:lvl1pPr>
          </a:lstStyle>
          <a:p>
            <a:pPr lvl="0"/>
            <a:fld id="{66563E1A-F0D5-45A9-8ED9-F858774D2DF4}" type="slidenum">
              <a:t>‹N°›</a:t>
            </a:fld>
            <a:endParaRPr lang="fr-CH"/>
          </a:p>
        </p:txBody>
      </p:sp>
    </p:spTree>
    <p:extLst>
      <p:ext uri="{BB962C8B-B14F-4D97-AF65-F5344CB8AC3E}">
        <p14:creationId xmlns:p14="http://schemas.microsoft.com/office/powerpoint/2010/main" val="24988721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EE3B1A-D99D-1155-4EDB-AD6BC13AA3FB}"/>
              </a:ext>
            </a:extLst>
          </p:cNvPr>
          <p:cNvSpPr txBox="1">
            <a:spLocks noGrp="1"/>
          </p:cNvSpPr>
          <p:nvPr>
            <p:ph type="title"/>
          </p:nvPr>
        </p:nvSpPr>
        <p:spPr/>
        <p:txBody>
          <a:bodyPr/>
          <a:lstStyle>
            <a:lvl1pPr>
              <a:defRPr/>
            </a:lvl1pPr>
          </a:lstStyle>
          <a:p>
            <a:pPr lvl="0"/>
            <a:r>
              <a:rPr lang="fr-FR"/>
              <a:t>Modifiez le style du titre</a:t>
            </a:r>
            <a:endParaRPr lang="fr-CH"/>
          </a:p>
        </p:txBody>
      </p:sp>
      <p:sp>
        <p:nvSpPr>
          <p:cNvPr id="3" name="Espace réservé du texte vertical 2">
            <a:extLst>
              <a:ext uri="{FF2B5EF4-FFF2-40B4-BE49-F238E27FC236}">
                <a16:creationId xmlns:a16="http://schemas.microsoft.com/office/drawing/2014/main" id="{03C6DA24-3C8F-CEF3-A1E0-D3F5453E7D0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D88724B8-07CA-00D9-F6A6-68E27F23134C}"/>
              </a:ext>
            </a:extLst>
          </p:cNvPr>
          <p:cNvSpPr txBox="1">
            <a:spLocks noGrp="1"/>
          </p:cNvSpPr>
          <p:nvPr>
            <p:ph type="dt" sz="half" idx="7"/>
          </p:nvPr>
        </p:nvSpPr>
        <p:spPr/>
        <p:txBody>
          <a:bodyPr/>
          <a:lstStyle>
            <a:lvl1pPr>
              <a:defRPr/>
            </a:lvl1pPr>
          </a:lstStyle>
          <a:p>
            <a:pPr lvl="0"/>
            <a:r>
              <a:rPr lang="fr-FR"/>
              <a:t>12.04.2023</a:t>
            </a:r>
            <a:endParaRPr lang="fr-CH"/>
          </a:p>
        </p:txBody>
      </p:sp>
      <p:sp>
        <p:nvSpPr>
          <p:cNvPr id="5" name="Espace réservé du pied de page 4">
            <a:extLst>
              <a:ext uri="{FF2B5EF4-FFF2-40B4-BE49-F238E27FC236}">
                <a16:creationId xmlns:a16="http://schemas.microsoft.com/office/drawing/2014/main" id="{1A0BEA23-6429-D2A1-EAC7-E78525C16924}"/>
              </a:ext>
            </a:extLst>
          </p:cNvPr>
          <p:cNvSpPr txBox="1">
            <a:spLocks noGrp="1"/>
          </p:cNvSpPr>
          <p:nvPr>
            <p:ph type="ftr" sz="quarter" idx="9"/>
          </p:nvPr>
        </p:nvSpPr>
        <p:spPr/>
        <p:txBody>
          <a:bodyPr/>
          <a:lstStyle>
            <a:lvl1pPr>
              <a:defRPr/>
            </a:lvl1pPr>
          </a:lstStyle>
          <a:p>
            <a:pPr lvl="0"/>
            <a:r>
              <a:rPr lang="fr-CH"/>
              <a:t>ASGT - Commission Cantonale de Tir - 2023</a:t>
            </a:r>
          </a:p>
        </p:txBody>
      </p:sp>
      <p:sp>
        <p:nvSpPr>
          <p:cNvPr id="6" name="Espace réservé du numéro de diapositive 5">
            <a:extLst>
              <a:ext uri="{FF2B5EF4-FFF2-40B4-BE49-F238E27FC236}">
                <a16:creationId xmlns:a16="http://schemas.microsoft.com/office/drawing/2014/main" id="{4EB00139-0C28-322D-FD74-4DB0240625C1}"/>
              </a:ext>
            </a:extLst>
          </p:cNvPr>
          <p:cNvSpPr txBox="1">
            <a:spLocks noGrp="1"/>
          </p:cNvSpPr>
          <p:nvPr>
            <p:ph type="sldNum" sz="quarter" idx="8"/>
          </p:nvPr>
        </p:nvSpPr>
        <p:spPr/>
        <p:txBody>
          <a:bodyPr/>
          <a:lstStyle>
            <a:lvl1pPr>
              <a:defRPr/>
            </a:lvl1pPr>
          </a:lstStyle>
          <a:p>
            <a:pPr lvl="0"/>
            <a:fld id="{F52ABEC5-FEA7-4429-99CD-25C9DF16D9C1}" type="slidenum">
              <a:t>‹N°›</a:t>
            </a:fld>
            <a:endParaRPr lang="fr-CH"/>
          </a:p>
        </p:txBody>
      </p:sp>
    </p:spTree>
    <p:extLst>
      <p:ext uri="{BB962C8B-B14F-4D97-AF65-F5344CB8AC3E}">
        <p14:creationId xmlns:p14="http://schemas.microsoft.com/office/powerpoint/2010/main" val="26026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4A3C077-4EC2-FFB7-F3EC-9EB14DF09F18}"/>
              </a:ext>
            </a:extLst>
          </p:cNvPr>
          <p:cNvSpPr txBox="1">
            <a:spLocks noGrp="1"/>
          </p:cNvSpPr>
          <p:nvPr>
            <p:ph type="title" orient="vert"/>
          </p:nvPr>
        </p:nvSpPr>
        <p:spPr>
          <a:xfrm>
            <a:off x="8724903" y="365129"/>
            <a:ext cx="2628899" cy="5811834"/>
          </a:xfrm>
        </p:spPr>
        <p:txBody>
          <a:bodyPr vert="eaVert"/>
          <a:lstStyle>
            <a:lvl1pPr>
              <a:defRPr/>
            </a:lvl1pPr>
          </a:lstStyle>
          <a:p>
            <a:pPr lvl="0"/>
            <a:r>
              <a:rPr lang="fr-FR"/>
              <a:t>Modifiez le style du titre</a:t>
            </a:r>
            <a:endParaRPr lang="fr-CH"/>
          </a:p>
        </p:txBody>
      </p:sp>
      <p:sp>
        <p:nvSpPr>
          <p:cNvPr id="3" name="Espace réservé du texte vertical 2">
            <a:extLst>
              <a:ext uri="{FF2B5EF4-FFF2-40B4-BE49-F238E27FC236}">
                <a16:creationId xmlns:a16="http://schemas.microsoft.com/office/drawing/2014/main" id="{D50E3386-68E8-9893-2C96-B058D4AF9DC8}"/>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1C4A079E-DAA3-5FF5-5CF7-70D56F1E0CFC}"/>
              </a:ext>
            </a:extLst>
          </p:cNvPr>
          <p:cNvSpPr txBox="1">
            <a:spLocks noGrp="1"/>
          </p:cNvSpPr>
          <p:nvPr>
            <p:ph type="dt" sz="half" idx="7"/>
          </p:nvPr>
        </p:nvSpPr>
        <p:spPr/>
        <p:txBody>
          <a:bodyPr/>
          <a:lstStyle>
            <a:lvl1pPr>
              <a:defRPr/>
            </a:lvl1pPr>
          </a:lstStyle>
          <a:p>
            <a:pPr lvl="0"/>
            <a:r>
              <a:rPr lang="fr-FR"/>
              <a:t>12.04.2023</a:t>
            </a:r>
            <a:endParaRPr lang="fr-CH"/>
          </a:p>
        </p:txBody>
      </p:sp>
      <p:sp>
        <p:nvSpPr>
          <p:cNvPr id="5" name="Espace réservé du pied de page 4">
            <a:extLst>
              <a:ext uri="{FF2B5EF4-FFF2-40B4-BE49-F238E27FC236}">
                <a16:creationId xmlns:a16="http://schemas.microsoft.com/office/drawing/2014/main" id="{A6F00011-CBC6-B037-2542-904F43173A70}"/>
              </a:ext>
            </a:extLst>
          </p:cNvPr>
          <p:cNvSpPr txBox="1">
            <a:spLocks noGrp="1"/>
          </p:cNvSpPr>
          <p:nvPr>
            <p:ph type="ftr" sz="quarter" idx="9"/>
          </p:nvPr>
        </p:nvSpPr>
        <p:spPr/>
        <p:txBody>
          <a:bodyPr/>
          <a:lstStyle>
            <a:lvl1pPr>
              <a:defRPr/>
            </a:lvl1pPr>
          </a:lstStyle>
          <a:p>
            <a:pPr lvl="0"/>
            <a:r>
              <a:rPr lang="fr-CH"/>
              <a:t>ASGT - Commission Cantonale de Tir - 2023</a:t>
            </a:r>
          </a:p>
        </p:txBody>
      </p:sp>
      <p:sp>
        <p:nvSpPr>
          <p:cNvPr id="6" name="Espace réservé du numéro de diapositive 5">
            <a:extLst>
              <a:ext uri="{FF2B5EF4-FFF2-40B4-BE49-F238E27FC236}">
                <a16:creationId xmlns:a16="http://schemas.microsoft.com/office/drawing/2014/main" id="{8D63B281-732B-AA50-B527-A11A7C18D84C}"/>
              </a:ext>
            </a:extLst>
          </p:cNvPr>
          <p:cNvSpPr txBox="1">
            <a:spLocks noGrp="1"/>
          </p:cNvSpPr>
          <p:nvPr>
            <p:ph type="sldNum" sz="quarter" idx="8"/>
          </p:nvPr>
        </p:nvSpPr>
        <p:spPr/>
        <p:txBody>
          <a:bodyPr/>
          <a:lstStyle>
            <a:lvl1pPr>
              <a:defRPr/>
            </a:lvl1pPr>
          </a:lstStyle>
          <a:p>
            <a:pPr lvl="0"/>
            <a:fld id="{C51E059B-4E46-4ADA-9BF9-171912A3D575}" type="slidenum">
              <a:t>‹N°›</a:t>
            </a:fld>
            <a:endParaRPr lang="fr-CH"/>
          </a:p>
        </p:txBody>
      </p:sp>
    </p:spTree>
    <p:extLst>
      <p:ext uri="{BB962C8B-B14F-4D97-AF65-F5344CB8AC3E}">
        <p14:creationId xmlns:p14="http://schemas.microsoft.com/office/powerpoint/2010/main" val="127932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58D04-E954-F28A-E7F6-3B54254641A2}"/>
              </a:ext>
            </a:extLst>
          </p:cNvPr>
          <p:cNvSpPr txBox="1">
            <a:spLocks noGrp="1"/>
          </p:cNvSpPr>
          <p:nvPr>
            <p:ph type="title"/>
          </p:nvPr>
        </p:nvSpPr>
        <p:spPr/>
        <p:txBody>
          <a:bodyPr/>
          <a:lstStyle>
            <a:lvl1pPr>
              <a:defRPr/>
            </a:lvl1pPr>
          </a:lstStyle>
          <a:p>
            <a:pPr lvl="0"/>
            <a:r>
              <a:rPr lang="fr-FR"/>
              <a:t>Modifiez le style du titre</a:t>
            </a:r>
            <a:endParaRPr lang="fr-CH"/>
          </a:p>
        </p:txBody>
      </p:sp>
      <p:sp>
        <p:nvSpPr>
          <p:cNvPr id="3" name="Espace réservé du contenu 2">
            <a:extLst>
              <a:ext uri="{FF2B5EF4-FFF2-40B4-BE49-F238E27FC236}">
                <a16:creationId xmlns:a16="http://schemas.microsoft.com/office/drawing/2014/main" id="{6D20E44F-E566-FCE6-082B-D89C0611A45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ED79D80C-186D-4080-1991-352968C55FB3}"/>
              </a:ext>
            </a:extLst>
          </p:cNvPr>
          <p:cNvSpPr txBox="1">
            <a:spLocks noGrp="1"/>
          </p:cNvSpPr>
          <p:nvPr>
            <p:ph type="dt" sz="half" idx="7"/>
          </p:nvPr>
        </p:nvSpPr>
        <p:spPr/>
        <p:txBody>
          <a:bodyPr/>
          <a:lstStyle>
            <a:lvl1pPr>
              <a:defRPr/>
            </a:lvl1pPr>
          </a:lstStyle>
          <a:p>
            <a:pPr lvl="0"/>
            <a:r>
              <a:rPr lang="fr-FR"/>
              <a:t>12.04.2023</a:t>
            </a:r>
            <a:endParaRPr lang="fr-CH"/>
          </a:p>
        </p:txBody>
      </p:sp>
      <p:sp>
        <p:nvSpPr>
          <p:cNvPr id="5" name="Espace réservé du pied de page 4">
            <a:extLst>
              <a:ext uri="{FF2B5EF4-FFF2-40B4-BE49-F238E27FC236}">
                <a16:creationId xmlns:a16="http://schemas.microsoft.com/office/drawing/2014/main" id="{1B4A4D6B-E564-7FAD-C47A-E9226D1F16C8}"/>
              </a:ext>
            </a:extLst>
          </p:cNvPr>
          <p:cNvSpPr txBox="1">
            <a:spLocks noGrp="1"/>
          </p:cNvSpPr>
          <p:nvPr>
            <p:ph type="ftr" sz="quarter" idx="9"/>
          </p:nvPr>
        </p:nvSpPr>
        <p:spPr/>
        <p:txBody>
          <a:bodyPr/>
          <a:lstStyle>
            <a:lvl1pPr>
              <a:defRPr/>
            </a:lvl1pPr>
          </a:lstStyle>
          <a:p>
            <a:pPr lvl="0"/>
            <a:r>
              <a:rPr lang="fr-CH"/>
              <a:t>ASGT - Commission Cantonale de Tir - 2023</a:t>
            </a:r>
          </a:p>
        </p:txBody>
      </p:sp>
      <p:sp>
        <p:nvSpPr>
          <p:cNvPr id="6" name="Espace réservé du numéro de diapositive 5">
            <a:extLst>
              <a:ext uri="{FF2B5EF4-FFF2-40B4-BE49-F238E27FC236}">
                <a16:creationId xmlns:a16="http://schemas.microsoft.com/office/drawing/2014/main" id="{C22EF721-7629-4FFD-58E9-999E143CFCB0}"/>
              </a:ext>
            </a:extLst>
          </p:cNvPr>
          <p:cNvSpPr txBox="1">
            <a:spLocks noGrp="1"/>
          </p:cNvSpPr>
          <p:nvPr>
            <p:ph type="sldNum" sz="quarter" idx="8"/>
          </p:nvPr>
        </p:nvSpPr>
        <p:spPr/>
        <p:txBody>
          <a:bodyPr/>
          <a:lstStyle>
            <a:lvl1pPr>
              <a:defRPr/>
            </a:lvl1pPr>
          </a:lstStyle>
          <a:p>
            <a:pPr lvl="0"/>
            <a:fld id="{6F259466-48D9-419B-9F3F-DF94641807BD}" type="slidenum">
              <a:t>‹N°›</a:t>
            </a:fld>
            <a:endParaRPr lang="fr-CH"/>
          </a:p>
        </p:txBody>
      </p:sp>
    </p:spTree>
    <p:extLst>
      <p:ext uri="{BB962C8B-B14F-4D97-AF65-F5344CB8AC3E}">
        <p14:creationId xmlns:p14="http://schemas.microsoft.com/office/powerpoint/2010/main" val="25504693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3DEE-CD7B-CBD8-111F-D7CE85EBC3FE}"/>
              </a:ext>
            </a:extLst>
          </p:cNvPr>
          <p:cNvSpPr txBox="1">
            <a:spLocks noGrp="1"/>
          </p:cNvSpPr>
          <p:nvPr>
            <p:ph type="title"/>
          </p:nvPr>
        </p:nvSpPr>
        <p:spPr>
          <a:xfrm>
            <a:off x="831847" y="1709735"/>
            <a:ext cx="10515600" cy="2852735"/>
          </a:xfrm>
        </p:spPr>
        <p:txBody>
          <a:bodyPr anchor="b"/>
          <a:lstStyle>
            <a:lvl1pPr>
              <a:defRPr sz="6000"/>
            </a:lvl1pPr>
          </a:lstStyle>
          <a:p>
            <a:pPr lvl="0"/>
            <a:r>
              <a:rPr lang="fr-FR"/>
              <a:t>Modifiez le style du titre</a:t>
            </a:r>
            <a:endParaRPr lang="fr-CH"/>
          </a:p>
        </p:txBody>
      </p:sp>
      <p:sp>
        <p:nvSpPr>
          <p:cNvPr id="3" name="Espace réservé du texte 2">
            <a:extLst>
              <a:ext uri="{FF2B5EF4-FFF2-40B4-BE49-F238E27FC236}">
                <a16:creationId xmlns:a16="http://schemas.microsoft.com/office/drawing/2014/main" id="{1C5E20C8-5B91-3FAB-F0AB-629FC6140A04}"/>
              </a:ext>
            </a:extLst>
          </p:cNvPr>
          <p:cNvSpPr txBox="1">
            <a:spLocks noGrp="1"/>
          </p:cNvSpPr>
          <p:nvPr>
            <p:ph type="body" idx="1"/>
          </p:nvPr>
        </p:nvSpPr>
        <p:spPr>
          <a:xfrm>
            <a:off x="831847" y="4589465"/>
            <a:ext cx="10515600" cy="1500182"/>
          </a:xfrm>
        </p:spPr>
        <p:txBody>
          <a:bodyPr/>
          <a:lstStyle>
            <a:lvl1pPr>
              <a:defRPr sz="2400">
                <a:solidFill>
                  <a:srgbClr val="898989"/>
                </a:solidFill>
              </a:defRPr>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CE59BDA-0EC8-999B-2862-093C52B864F4}"/>
              </a:ext>
            </a:extLst>
          </p:cNvPr>
          <p:cNvSpPr txBox="1">
            <a:spLocks noGrp="1"/>
          </p:cNvSpPr>
          <p:nvPr>
            <p:ph type="dt" sz="half" idx="7"/>
          </p:nvPr>
        </p:nvSpPr>
        <p:spPr/>
        <p:txBody>
          <a:bodyPr/>
          <a:lstStyle>
            <a:lvl1pPr>
              <a:defRPr/>
            </a:lvl1pPr>
          </a:lstStyle>
          <a:p>
            <a:pPr lvl="0"/>
            <a:r>
              <a:rPr lang="fr-FR"/>
              <a:t>12.04.2023</a:t>
            </a:r>
            <a:endParaRPr lang="fr-CH"/>
          </a:p>
        </p:txBody>
      </p:sp>
      <p:sp>
        <p:nvSpPr>
          <p:cNvPr id="5" name="Espace réservé du pied de page 4">
            <a:extLst>
              <a:ext uri="{FF2B5EF4-FFF2-40B4-BE49-F238E27FC236}">
                <a16:creationId xmlns:a16="http://schemas.microsoft.com/office/drawing/2014/main" id="{2B307BD8-132C-411D-2BDB-058EF524B6DA}"/>
              </a:ext>
            </a:extLst>
          </p:cNvPr>
          <p:cNvSpPr txBox="1">
            <a:spLocks noGrp="1"/>
          </p:cNvSpPr>
          <p:nvPr>
            <p:ph type="ftr" sz="quarter" idx="9"/>
          </p:nvPr>
        </p:nvSpPr>
        <p:spPr/>
        <p:txBody>
          <a:bodyPr/>
          <a:lstStyle>
            <a:lvl1pPr>
              <a:defRPr/>
            </a:lvl1pPr>
          </a:lstStyle>
          <a:p>
            <a:pPr lvl="0"/>
            <a:r>
              <a:rPr lang="fr-CH"/>
              <a:t>ASGT - Commission Cantonale de Tir - 2023</a:t>
            </a:r>
          </a:p>
        </p:txBody>
      </p:sp>
      <p:sp>
        <p:nvSpPr>
          <p:cNvPr id="6" name="Espace réservé du numéro de diapositive 5">
            <a:extLst>
              <a:ext uri="{FF2B5EF4-FFF2-40B4-BE49-F238E27FC236}">
                <a16:creationId xmlns:a16="http://schemas.microsoft.com/office/drawing/2014/main" id="{3910A1E6-2E7C-E3E3-BEE1-789EBFC666CA}"/>
              </a:ext>
            </a:extLst>
          </p:cNvPr>
          <p:cNvSpPr txBox="1">
            <a:spLocks noGrp="1"/>
          </p:cNvSpPr>
          <p:nvPr>
            <p:ph type="sldNum" sz="quarter" idx="8"/>
          </p:nvPr>
        </p:nvSpPr>
        <p:spPr/>
        <p:txBody>
          <a:bodyPr/>
          <a:lstStyle>
            <a:lvl1pPr>
              <a:defRPr/>
            </a:lvl1pPr>
          </a:lstStyle>
          <a:p>
            <a:pPr lvl="0"/>
            <a:fld id="{A6B16E57-9E0F-44D8-A9DD-C359FA849FED}" type="slidenum">
              <a:t>‹N°›</a:t>
            </a:fld>
            <a:endParaRPr lang="fr-CH"/>
          </a:p>
        </p:txBody>
      </p:sp>
    </p:spTree>
    <p:extLst>
      <p:ext uri="{BB962C8B-B14F-4D97-AF65-F5344CB8AC3E}">
        <p14:creationId xmlns:p14="http://schemas.microsoft.com/office/powerpoint/2010/main" val="33232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7FF7A-BE3F-381C-281B-FE1FD8747635}"/>
              </a:ext>
            </a:extLst>
          </p:cNvPr>
          <p:cNvSpPr txBox="1">
            <a:spLocks noGrp="1"/>
          </p:cNvSpPr>
          <p:nvPr>
            <p:ph type="title"/>
          </p:nvPr>
        </p:nvSpPr>
        <p:spPr/>
        <p:txBody>
          <a:bodyPr/>
          <a:lstStyle>
            <a:lvl1pPr>
              <a:defRPr/>
            </a:lvl1pPr>
          </a:lstStyle>
          <a:p>
            <a:pPr lvl="0"/>
            <a:r>
              <a:rPr lang="fr-FR"/>
              <a:t>Modifiez le style du titre</a:t>
            </a:r>
            <a:endParaRPr lang="fr-CH"/>
          </a:p>
        </p:txBody>
      </p:sp>
      <p:sp>
        <p:nvSpPr>
          <p:cNvPr id="3" name="Espace réservé du contenu 2">
            <a:extLst>
              <a:ext uri="{FF2B5EF4-FFF2-40B4-BE49-F238E27FC236}">
                <a16:creationId xmlns:a16="http://schemas.microsoft.com/office/drawing/2014/main" id="{F592CA93-4222-48F1-E6BC-7573C0FF9A1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1C22BF07-17E4-41B6-6BB8-CD4332DE239A}"/>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97B704C9-DB5D-4635-0CC4-9D3E6C8BC896}"/>
              </a:ext>
            </a:extLst>
          </p:cNvPr>
          <p:cNvSpPr txBox="1">
            <a:spLocks noGrp="1"/>
          </p:cNvSpPr>
          <p:nvPr>
            <p:ph type="dt" sz="half" idx="7"/>
          </p:nvPr>
        </p:nvSpPr>
        <p:spPr/>
        <p:txBody>
          <a:bodyPr/>
          <a:lstStyle>
            <a:lvl1pPr>
              <a:defRPr/>
            </a:lvl1pPr>
          </a:lstStyle>
          <a:p>
            <a:pPr lvl="0"/>
            <a:r>
              <a:rPr lang="fr-FR"/>
              <a:t>12.04.2023</a:t>
            </a:r>
            <a:endParaRPr lang="fr-CH"/>
          </a:p>
        </p:txBody>
      </p:sp>
      <p:sp>
        <p:nvSpPr>
          <p:cNvPr id="6" name="Espace réservé du pied de page 5">
            <a:extLst>
              <a:ext uri="{FF2B5EF4-FFF2-40B4-BE49-F238E27FC236}">
                <a16:creationId xmlns:a16="http://schemas.microsoft.com/office/drawing/2014/main" id="{6864BC74-4BD9-AE28-6FC2-4E8D353AA538}"/>
              </a:ext>
            </a:extLst>
          </p:cNvPr>
          <p:cNvSpPr txBox="1">
            <a:spLocks noGrp="1"/>
          </p:cNvSpPr>
          <p:nvPr>
            <p:ph type="ftr" sz="quarter" idx="9"/>
          </p:nvPr>
        </p:nvSpPr>
        <p:spPr/>
        <p:txBody>
          <a:bodyPr/>
          <a:lstStyle>
            <a:lvl1pPr>
              <a:defRPr/>
            </a:lvl1pPr>
          </a:lstStyle>
          <a:p>
            <a:pPr lvl="0"/>
            <a:r>
              <a:rPr lang="fr-CH"/>
              <a:t>ASGT - Commission Cantonale de Tir - 2023</a:t>
            </a:r>
          </a:p>
        </p:txBody>
      </p:sp>
      <p:sp>
        <p:nvSpPr>
          <p:cNvPr id="7" name="Espace réservé du numéro de diapositive 6">
            <a:extLst>
              <a:ext uri="{FF2B5EF4-FFF2-40B4-BE49-F238E27FC236}">
                <a16:creationId xmlns:a16="http://schemas.microsoft.com/office/drawing/2014/main" id="{06D24B52-CE7B-7CD8-E1B9-DC44B156E420}"/>
              </a:ext>
            </a:extLst>
          </p:cNvPr>
          <p:cNvSpPr txBox="1">
            <a:spLocks noGrp="1"/>
          </p:cNvSpPr>
          <p:nvPr>
            <p:ph type="sldNum" sz="quarter" idx="8"/>
          </p:nvPr>
        </p:nvSpPr>
        <p:spPr/>
        <p:txBody>
          <a:bodyPr/>
          <a:lstStyle>
            <a:lvl1pPr>
              <a:defRPr/>
            </a:lvl1pPr>
          </a:lstStyle>
          <a:p>
            <a:pPr lvl="0"/>
            <a:fld id="{CAF0C8C1-B68A-4D85-BCA2-537806885112}" type="slidenum">
              <a:t>‹N°›</a:t>
            </a:fld>
            <a:endParaRPr lang="fr-CH"/>
          </a:p>
        </p:txBody>
      </p:sp>
    </p:spTree>
    <p:extLst>
      <p:ext uri="{BB962C8B-B14F-4D97-AF65-F5344CB8AC3E}">
        <p14:creationId xmlns:p14="http://schemas.microsoft.com/office/powerpoint/2010/main" val="177759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522AB4-8D5B-9DCA-094B-6A719E79223A}"/>
              </a:ext>
            </a:extLst>
          </p:cNvPr>
          <p:cNvSpPr txBox="1">
            <a:spLocks noGrp="1"/>
          </p:cNvSpPr>
          <p:nvPr>
            <p:ph type="title"/>
          </p:nvPr>
        </p:nvSpPr>
        <p:spPr>
          <a:xfrm>
            <a:off x="839784" y="365129"/>
            <a:ext cx="10515600" cy="1325559"/>
          </a:xfrm>
        </p:spPr>
        <p:txBody>
          <a:bodyPr/>
          <a:lstStyle>
            <a:lvl1pPr>
              <a:defRPr/>
            </a:lvl1pPr>
          </a:lstStyle>
          <a:p>
            <a:pPr lvl="0"/>
            <a:r>
              <a:rPr lang="fr-FR"/>
              <a:t>Modifiez le style du titre</a:t>
            </a:r>
            <a:endParaRPr lang="fr-CH"/>
          </a:p>
        </p:txBody>
      </p:sp>
      <p:sp>
        <p:nvSpPr>
          <p:cNvPr id="3" name="Espace réservé du texte 2">
            <a:extLst>
              <a:ext uri="{FF2B5EF4-FFF2-40B4-BE49-F238E27FC236}">
                <a16:creationId xmlns:a16="http://schemas.microsoft.com/office/drawing/2014/main" id="{18955565-1174-594B-1DFE-FB9E30FCE9B8}"/>
              </a:ext>
            </a:extLst>
          </p:cNvPr>
          <p:cNvSpPr txBox="1">
            <a:spLocks noGrp="1"/>
          </p:cNvSpPr>
          <p:nvPr>
            <p:ph type="body" idx="1"/>
          </p:nvPr>
        </p:nvSpPr>
        <p:spPr>
          <a:xfrm>
            <a:off x="839784" y="1681160"/>
            <a:ext cx="5157782" cy="823910"/>
          </a:xfrm>
        </p:spPr>
        <p:txBody>
          <a:bodyPr anchor="b"/>
          <a:lstStyle>
            <a:lvl1pPr>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EFADB25-F49A-4607-8446-2200BD40E1F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CC9C415F-17E7-EEAD-29FE-8CE7C10FB543}"/>
              </a:ext>
            </a:extLst>
          </p:cNvPr>
          <p:cNvSpPr txBox="1">
            <a:spLocks noGrp="1"/>
          </p:cNvSpPr>
          <p:nvPr>
            <p:ph type="body" idx="3"/>
          </p:nvPr>
        </p:nvSpPr>
        <p:spPr>
          <a:xfrm>
            <a:off x="6172200" y="1681160"/>
            <a:ext cx="5183184" cy="823910"/>
          </a:xfrm>
        </p:spPr>
        <p:txBody>
          <a:bodyPr anchor="b"/>
          <a:lstStyle>
            <a:lvl1pPr>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2F40614-05A0-CC94-5872-DCC42494D4DC}"/>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E132DD9F-421D-65B8-C5B3-620AEC6E3DA6}"/>
              </a:ext>
            </a:extLst>
          </p:cNvPr>
          <p:cNvSpPr txBox="1">
            <a:spLocks noGrp="1"/>
          </p:cNvSpPr>
          <p:nvPr>
            <p:ph type="dt" sz="half" idx="7"/>
          </p:nvPr>
        </p:nvSpPr>
        <p:spPr/>
        <p:txBody>
          <a:bodyPr/>
          <a:lstStyle>
            <a:lvl1pPr>
              <a:defRPr/>
            </a:lvl1pPr>
          </a:lstStyle>
          <a:p>
            <a:pPr lvl="0"/>
            <a:r>
              <a:rPr lang="fr-FR"/>
              <a:t>12.04.2023</a:t>
            </a:r>
            <a:endParaRPr lang="fr-CH"/>
          </a:p>
        </p:txBody>
      </p:sp>
      <p:sp>
        <p:nvSpPr>
          <p:cNvPr id="8" name="Espace réservé du pied de page 7">
            <a:extLst>
              <a:ext uri="{FF2B5EF4-FFF2-40B4-BE49-F238E27FC236}">
                <a16:creationId xmlns:a16="http://schemas.microsoft.com/office/drawing/2014/main" id="{13216683-8BF2-7027-AFDA-D5129265993B}"/>
              </a:ext>
            </a:extLst>
          </p:cNvPr>
          <p:cNvSpPr txBox="1">
            <a:spLocks noGrp="1"/>
          </p:cNvSpPr>
          <p:nvPr>
            <p:ph type="ftr" sz="quarter" idx="9"/>
          </p:nvPr>
        </p:nvSpPr>
        <p:spPr/>
        <p:txBody>
          <a:bodyPr/>
          <a:lstStyle>
            <a:lvl1pPr>
              <a:defRPr/>
            </a:lvl1pPr>
          </a:lstStyle>
          <a:p>
            <a:pPr lvl="0"/>
            <a:r>
              <a:rPr lang="fr-CH"/>
              <a:t>ASGT - Commission Cantonale de Tir - 2023</a:t>
            </a:r>
          </a:p>
        </p:txBody>
      </p:sp>
      <p:sp>
        <p:nvSpPr>
          <p:cNvPr id="9" name="Espace réservé du numéro de diapositive 8">
            <a:extLst>
              <a:ext uri="{FF2B5EF4-FFF2-40B4-BE49-F238E27FC236}">
                <a16:creationId xmlns:a16="http://schemas.microsoft.com/office/drawing/2014/main" id="{F53DF312-74EC-A3E9-7FDA-3D5E67004DA4}"/>
              </a:ext>
            </a:extLst>
          </p:cNvPr>
          <p:cNvSpPr txBox="1">
            <a:spLocks noGrp="1"/>
          </p:cNvSpPr>
          <p:nvPr>
            <p:ph type="sldNum" sz="quarter" idx="8"/>
          </p:nvPr>
        </p:nvSpPr>
        <p:spPr/>
        <p:txBody>
          <a:bodyPr/>
          <a:lstStyle>
            <a:lvl1pPr>
              <a:defRPr/>
            </a:lvl1pPr>
          </a:lstStyle>
          <a:p>
            <a:pPr lvl="0"/>
            <a:fld id="{1C986459-921F-4D60-B62A-1A84DF9D3242}" type="slidenum">
              <a:t>‹N°›</a:t>
            </a:fld>
            <a:endParaRPr lang="fr-CH"/>
          </a:p>
        </p:txBody>
      </p:sp>
    </p:spTree>
    <p:extLst>
      <p:ext uri="{BB962C8B-B14F-4D97-AF65-F5344CB8AC3E}">
        <p14:creationId xmlns:p14="http://schemas.microsoft.com/office/powerpoint/2010/main" val="381301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44A5B-E5A9-E3F6-C79F-7C65A07BC44C}"/>
              </a:ext>
            </a:extLst>
          </p:cNvPr>
          <p:cNvSpPr txBox="1">
            <a:spLocks noGrp="1"/>
          </p:cNvSpPr>
          <p:nvPr>
            <p:ph type="title"/>
          </p:nvPr>
        </p:nvSpPr>
        <p:spPr/>
        <p:txBody>
          <a:bodyPr/>
          <a:lstStyle>
            <a:lvl1pPr>
              <a:defRPr/>
            </a:lvl1pPr>
          </a:lstStyle>
          <a:p>
            <a:pPr lvl="0"/>
            <a:r>
              <a:rPr lang="fr-FR"/>
              <a:t>Modifiez le style du titre</a:t>
            </a:r>
            <a:endParaRPr lang="fr-CH"/>
          </a:p>
        </p:txBody>
      </p:sp>
      <p:sp>
        <p:nvSpPr>
          <p:cNvPr id="3" name="Espace réservé de la date 2">
            <a:extLst>
              <a:ext uri="{FF2B5EF4-FFF2-40B4-BE49-F238E27FC236}">
                <a16:creationId xmlns:a16="http://schemas.microsoft.com/office/drawing/2014/main" id="{0DA18601-5A88-3346-D02B-58FFBD94D8DB}"/>
              </a:ext>
            </a:extLst>
          </p:cNvPr>
          <p:cNvSpPr txBox="1">
            <a:spLocks noGrp="1"/>
          </p:cNvSpPr>
          <p:nvPr>
            <p:ph type="dt" sz="half" idx="7"/>
          </p:nvPr>
        </p:nvSpPr>
        <p:spPr/>
        <p:txBody>
          <a:bodyPr/>
          <a:lstStyle>
            <a:lvl1pPr>
              <a:defRPr/>
            </a:lvl1pPr>
          </a:lstStyle>
          <a:p>
            <a:pPr lvl="0"/>
            <a:r>
              <a:rPr lang="fr-FR"/>
              <a:t>12.04.2023</a:t>
            </a:r>
            <a:endParaRPr lang="fr-CH"/>
          </a:p>
        </p:txBody>
      </p:sp>
      <p:sp>
        <p:nvSpPr>
          <p:cNvPr id="4" name="Espace réservé du pied de page 3">
            <a:extLst>
              <a:ext uri="{FF2B5EF4-FFF2-40B4-BE49-F238E27FC236}">
                <a16:creationId xmlns:a16="http://schemas.microsoft.com/office/drawing/2014/main" id="{1FC80154-07F1-937D-4BF9-258CAA9CB953}"/>
              </a:ext>
            </a:extLst>
          </p:cNvPr>
          <p:cNvSpPr txBox="1">
            <a:spLocks noGrp="1"/>
          </p:cNvSpPr>
          <p:nvPr>
            <p:ph type="ftr" sz="quarter" idx="9"/>
          </p:nvPr>
        </p:nvSpPr>
        <p:spPr/>
        <p:txBody>
          <a:bodyPr/>
          <a:lstStyle>
            <a:lvl1pPr>
              <a:defRPr/>
            </a:lvl1pPr>
          </a:lstStyle>
          <a:p>
            <a:pPr lvl="0"/>
            <a:r>
              <a:rPr lang="fr-CH"/>
              <a:t>ASGT - Commission Cantonale de Tir - 2023</a:t>
            </a:r>
          </a:p>
        </p:txBody>
      </p:sp>
      <p:sp>
        <p:nvSpPr>
          <p:cNvPr id="5" name="Espace réservé du numéro de diapositive 4">
            <a:extLst>
              <a:ext uri="{FF2B5EF4-FFF2-40B4-BE49-F238E27FC236}">
                <a16:creationId xmlns:a16="http://schemas.microsoft.com/office/drawing/2014/main" id="{6FE61766-55E7-A253-352B-66902701086A}"/>
              </a:ext>
            </a:extLst>
          </p:cNvPr>
          <p:cNvSpPr txBox="1">
            <a:spLocks noGrp="1"/>
          </p:cNvSpPr>
          <p:nvPr>
            <p:ph type="sldNum" sz="quarter" idx="8"/>
          </p:nvPr>
        </p:nvSpPr>
        <p:spPr/>
        <p:txBody>
          <a:bodyPr/>
          <a:lstStyle>
            <a:lvl1pPr>
              <a:defRPr/>
            </a:lvl1pPr>
          </a:lstStyle>
          <a:p>
            <a:pPr lvl="0"/>
            <a:fld id="{3C8FC5A2-B985-4B14-9FAC-38FADEADC870}" type="slidenum">
              <a:t>‹N°›</a:t>
            </a:fld>
            <a:endParaRPr lang="fr-CH"/>
          </a:p>
        </p:txBody>
      </p:sp>
    </p:spTree>
    <p:extLst>
      <p:ext uri="{BB962C8B-B14F-4D97-AF65-F5344CB8AC3E}">
        <p14:creationId xmlns:p14="http://schemas.microsoft.com/office/powerpoint/2010/main" val="222987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49573F2-C537-166E-0226-3A15CA964863}"/>
              </a:ext>
            </a:extLst>
          </p:cNvPr>
          <p:cNvSpPr txBox="1">
            <a:spLocks noGrp="1"/>
          </p:cNvSpPr>
          <p:nvPr>
            <p:ph type="dt" sz="half" idx="7"/>
          </p:nvPr>
        </p:nvSpPr>
        <p:spPr/>
        <p:txBody>
          <a:bodyPr/>
          <a:lstStyle>
            <a:lvl1pPr>
              <a:defRPr/>
            </a:lvl1pPr>
          </a:lstStyle>
          <a:p>
            <a:pPr lvl="0"/>
            <a:r>
              <a:rPr lang="fr-FR"/>
              <a:t>12.04.2023</a:t>
            </a:r>
            <a:endParaRPr lang="fr-CH"/>
          </a:p>
        </p:txBody>
      </p:sp>
      <p:sp>
        <p:nvSpPr>
          <p:cNvPr id="3" name="Espace réservé du pied de page 2">
            <a:extLst>
              <a:ext uri="{FF2B5EF4-FFF2-40B4-BE49-F238E27FC236}">
                <a16:creationId xmlns:a16="http://schemas.microsoft.com/office/drawing/2014/main" id="{D5ECF7A3-4601-51F3-13AB-658193631BA6}"/>
              </a:ext>
            </a:extLst>
          </p:cNvPr>
          <p:cNvSpPr txBox="1">
            <a:spLocks noGrp="1"/>
          </p:cNvSpPr>
          <p:nvPr>
            <p:ph type="ftr" sz="quarter" idx="9"/>
          </p:nvPr>
        </p:nvSpPr>
        <p:spPr/>
        <p:txBody>
          <a:bodyPr/>
          <a:lstStyle>
            <a:lvl1pPr>
              <a:defRPr/>
            </a:lvl1pPr>
          </a:lstStyle>
          <a:p>
            <a:pPr lvl="0"/>
            <a:r>
              <a:rPr lang="fr-CH"/>
              <a:t>ASGT - Commission Cantonale de Tir - 2023</a:t>
            </a:r>
          </a:p>
        </p:txBody>
      </p:sp>
      <p:sp>
        <p:nvSpPr>
          <p:cNvPr id="4" name="Espace réservé du numéro de diapositive 3">
            <a:extLst>
              <a:ext uri="{FF2B5EF4-FFF2-40B4-BE49-F238E27FC236}">
                <a16:creationId xmlns:a16="http://schemas.microsoft.com/office/drawing/2014/main" id="{977D82FB-A380-0AED-E9C0-A032A8672E84}"/>
              </a:ext>
            </a:extLst>
          </p:cNvPr>
          <p:cNvSpPr txBox="1">
            <a:spLocks noGrp="1"/>
          </p:cNvSpPr>
          <p:nvPr>
            <p:ph type="sldNum" sz="quarter" idx="8"/>
          </p:nvPr>
        </p:nvSpPr>
        <p:spPr/>
        <p:txBody>
          <a:bodyPr/>
          <a:lstStyle>
            <a:lvl1pPr>
              <a:defRPr/>
            </a:lvl1pPr>
          </a:lstStyle>
          <a:p>
            <a:pPr lvl="0"/>
            <a:fld id="{5D863351-1B7A-4421-9DCE-4737B31CACEC}" type="slidenum">
              <a:t>‹N°›</a:t>
            </a:fld>
            <a:endParaRPr lang="fr-CH"/>
          </a:p>
        </p:txBody>
      </p:sp>
    </p:spTree>
    <p:extLst>
      <p:ext uri="{BB962C8B-B14F-4D97-AF65-F5344CB8AC3E}">
        <p14:creationId xmlns:p14="http://schemas.microsoft.com/office/powerpoint/2010/main" val="2089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ACB1F-95EF-3FF8-2978-51345E340B71}"/>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endParaRPr lang="fr-CH"/>
          </a:p>
        </p:txBody>
      </p:sp>
      <p:sp>
        <p:nvSpPr>
          <p:cNvPr id="3" name="Espace réservé du contenu 2">
            <a:extLst>
              <a:ext uri="{FF2B5EF4-FFF2-40B4-BE49-F238E27FC236}">
                <a16:creationId xmlns:a16="http://schemas.microsoft.com/office/drawing/2014/main" id="{05AEE78B-ECD5-F2A2-5ADD-04B9F16EEDCC}"/>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211C92EE-6E1D-6004-9DE8-8BFE40ED27C8}"/>
              </a:ext>
            </a:extLst>
          </p:cNvPr>
          <p:cNvSpPr txBox="1">
            <a:spLocks noGrp="1"/>
          </p:cNvSpPr>
          <p:nvPr>
            <p:ph type="body" idx="2"/>
          </p:nvPr>
        </p:nvSpPr>
        <p:spPr>
          <a:xfrm>
            <a:off x="839784" y="2057400"/>
            <a:ext cx="3932240" cy="3811584"/>
          </a:xfrm>
        </p:spPr>
        <p:txBody>
          <a:bodyPr/>
          <a:lstStyle>
            <a:lvl1pPr>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7BAFDF-4F62-9B48-4DD7-EEE4D9DF29FF}"/>
              </a:ext>
            </a:extLst>
          </p:cNvPr>
          <p:cNvSpPr txBox="1">
            <a:spLocks noGrp="1"/>
          </p:cNvSpPr>
          <p:nvPr>
            <p:ph type="dt" sz="half" idx="7"/>
          </p:nvPr>
        </p:nvSpPr>
        <p:spPr/>
        <p:txBody>
          <a:bodyPr/>
          <a:lstStyle>
            <a:lvl1pPr>
              <a:defRPr/>
            </a:lvl1pPr>
          </a:lstStyle>
          <a:p>
            <a:pPr lvl="0"/>
            <a:r>
              <a:rPr lang="fr-FR"/>
              <a:t>12.04.2023</a:t>
            </a:r>
            <a:endParaRPr lang="fr-CH"/>
          </a:p>
        </p:txBody>
      </p:sp>
      <p:sp>
        <p:nvSpPr>
          <p:cNvPr id="6" name="Espace réservé du pied de page 5">
            <a:extLst>
              <a:ext uri="{FF2B5EF4-FFF2-40B4-BE49-F238E27FC236}">
                <a16:creationId xmlns:a16="http://schemas.microsoft.com/office/drawing/2014/main" id="{F7CB53BA-49BB-37A9-E000-4721BA4244E6}"/>
              </a:ext>
            </a:extLst>
          </p:cNvPr>
          <p:cNvSpPr txBox="1">
            <a:spLocks noGrp="1"/>
          </p:cNvSpPr>
          <p:nvPr>
            <p:ph type="ftr" sz="quarter" idx="9"/>
          </p:nvPr>
        </p:nvSpPr>
        <p:spPr/>
        <p:txBody>
          <a:bodyPr/>
          <a:lstStyle>
            <a:lvl1pPr>
              <a:defRPr/>
            </a:lvl1pPr>
          </a:lstStyle>
          <a:p>
            <a:pPr lvl="0"/>
            <a:r>
              <a:rPr lang="fr-CH"/>
              <a:t>ASGT - Commission Cantonale de Tir - 2023</a:t>
            </a:r>
          </a:p>
        </p:txBody>
      </p:sp>
      <p:sp>
        <p:nvSpPr>
          <p:cNvPr id="7" name="Espace réservé du numéro de diapositive 6">
            <a:extLst>
              <a:ext uri="{FF2B5EF4-FFF2-40B4-BE49-F238E27FC236}">
                <a16:creationId xmlns:a16="http://schemas.microsoft.com/office/drawing/2014/main" id="{E71A5DA0-5212-5CA8-1CAF-CBC3E7B5EFF8}"/>
              </a:ext>
            </a:extLst>
          </p:cNvPr>
          <p:cNvSpPr txBox="1">
            <a:spLocks noGrp="1"/>
          </p:cNvSpPr>
          <p:nvPr>
            <p:ph type="sldNum" sz="quarter" idx="8"/>
          </p:nvPr>
        </p:nvSpPr>
        <p:spPr/>
        <p:txBody>
          <a:bodyPr/>
          <a:lstStyle>
            <a:lvl1pPr>
              <a:defRPr/>
            </a:lvl1pPr>
          </a:lstStyle>
          <a:p>
            <a:pPr lvl="0"/>
            <a:fld id="{F30051D5-67CE-430D-BC1F-A86A2C899AEB}" type="slidenum">
              <a:t>‹N°›</a:t>
            </a:fld>
            <a:endParaRPr lang="fr-CH"/>
          </a:p>
        </p:txBody>
      </p:sp>
    </p:spTree>
    <p:extLst>
      <p:ext uri="{BB962C8B-B14F-4D97-AF65-F5344CB8AC3E}">
        <p14:creationId xmlns:p14="http://schemas.microsoft.com/office/powerpoint/2010/main" val="31031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02433-007D-5151-4C82-CB8FB2B8265A}"/>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endParaRPr lang="fr-CH"/>
          </a:p>
        </p:txBody>
      </p:sp>
      <p:sp>
        <p:nvSpPr>
          <p:cNvPr id="3" name="Espace réservé pour une image  2">
            <a:extLst>
              <a:ext uri="{FF2B5EF4-FFF2-40B4-BE49-F238E27FC236}">
                <a16:creationId xmlns:a16="http://schemas.microsoft.com/office/drawing/2014/main" id="{E8DA360D-AE67-E42D-84E6-C90B0F0B9F23}"/>
              </a:ext>
            </a:extLst>
          </p:cNvPr>
          <p:cNvSpPr txBox="1">
            <a:spLocks noGrp="1"/>
          </p:cNvSpPr>
          <p:nvPr>
            <p:ph type="pic" idx="1"/>
          </p:nvPr>
        </p:nvSpPr>
        <p:spPr>
          <a:xfrm>
            <a:off x="5183184" y="987423"/>
            <a:ext cx="6172200" cy="4873623"/>
          </a:xfrm>
        </p:spPr>
        <p:txBody>
          <a:bodyPr/>
          <a:lstStyle>
            <a:lvl1pPr>
              <a:defRPr lang="fr-CH" sz="3200"/>
            </a:lvl1pPr>
          </a:lstStyle>
          <a:p>
            <a:pPr lvl="0"/>
            <a:endParaRPr lang="fr-CH"/>
          </a:p>
        </p:txBody>
      </p:sp>
      <p:sp>
        <p:nvSpPr>
          <p:cNvPr id="4" name="Espace réservé du texte 3">
            <a:extLst>
              <a:ext uri="{FF2B5EF4-FFF2-40B4-BE49-F238E27FC236}">
                <a16:creationId xmlns:a16="http://schemas.microsoft.com/office/drawing/2014/main" id="{1AA38E79-5DF7-A30C-F1F6-50B9BBDC0381}"/>
              </a:ext>
            </a:extLst>
          </p:cNvPr>
          <p:cNvSpPr txBox="1">
            <a:spLocks noGrp="1"/>
          </p:cNvSpPr>
          <p:nvPr>
            <p:ph type="body" idx="2"/>
          </p:nvPr>
        </p:nvSpPr>
        <p:spPr>
          <a:xfrm>
            <a:off x="839784" y="2057400"/>
            <a:ext cx="3932240" cy="3811584"/>
          </a:xfrm>
        </p:spPr>
        <p:txBody>
          <a:bodyPr/>
          <a:lstStyle>
            <a:lvl1pPr>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0F85ACE-73F3-6340-EE1B-EEA7950F3913}"/>
              </a:ext>
            </a:extLst>
          </p:cNvPr>
          <p:cNvSpPr txBox="1">
            <a:spLocks noGrp="1"/>
          </p:cNvSpPr>
          <p:nvPr>
            <p:ph type="dt" sz="half" idx="7"/>
          </p:nvPr>
        </p:nvSpPr>
        <p:spPr/>
        <p:txBody>
          <a:bodyPr/>
          <a:lstStyle>
            <a:lvl1pPr>
              <a:defRPr/>
            </a:lvl1pPr>
          </a:lstStyle>
          <a:p>
            <a:pPr lvl="0"/>
            <a:r>
              <a:rPr lang="fr-FR"/>
              <a:t>12.04.2023</a:t>
            </a:r>
            <a:endParaRPr lang="fr-CH"/>
          </a:p>
        </p:txBody>
      </p:sp>
      <p:sp>
        <p:nvSpPr>
          <p:cNvPr id="6" name="Espace réservé du pied de page 5">
            <a:extLst>
              <a:ext uri="{FF2B5EF4-FFF2-40B4-BE49-F238E27FC236}">
                <a16:creationId xmlns:a16="http://schemas.microsoft.com/office/drawing/2014/main" id="{F466BDC9-D376-7DAF-D5B5-8BAB34DBBB2E}"/>
              </a:ext>
            </a:extLst>
          </p:cNvPr>
          <p:cNvSpPr txBox="1">
            <a:spLocks noGrp="1"/>
          </p:cNvSpPr>
          <p:nvPr>
            <p:ph type="ftr" sz="quarter" idx="9"/>
          </p:nvPr>
        </p:nvSpPr>
        <p:spPr/>
        <p:txBody>
          <a:bodyPr/>
          <a:lstStyle>
            <a:lvl1pPr>
              <a:defRPr/>
            </a:lvl1pPr>
          </a:lstStyle>
          <a:p>
            <a:pPr lvl="0"/>
            <a:r>
              <a:rPr lang="fr-CH"/>
              <a:t>ASGT - Commission Cantonale de Tir - 2023</a:t>
            </a:r>
          </a:p>
        </p:txBody>
      </p:sp>
      <p:sp>
        <p:nvSpPr>
          <p:cNvPr id="7" name="Espace réservé du numéro de diapositive 6">
            <a:extLst>
              <a:ext uri="{FF2B5EF4-FFF2-40B4-BE49-F238E27FC236}">
                <a16:creationId xmlns:a16="http://schemas.microsoft.com/office/drawing/2014/main" id="{BD8D1FF0-D7E3-9F98-1A87-09C32AC95E99}"/>
              </a:ext>
            </a:extLst>
          </p:cNvPr>
          <p:cNvSpPr txBox="1">
            <a:spLocks noGrp="1"/>
          </p:cNvSpPr>
          <p:nvPr>
            <p:ph type="sldNum" sz="quarter" idx="8"/>
          </p:nvPr>
        </p:nvSpPr>
        <p:spPr/>
        <p:txBody>
          <a:bodyPr/>
          <a:lstStyle>
            <a:lvl1pPr>
              <a:defRPr/>
            </a:lvl1pPr>
          </a:lstStyle>
          <a:p>
            <a:pPr lvl="0"/>
            <a:fld id="{F68E034E-5DAF-498B-8F43-20FB602A5050}" type="slidenum">
              <a:t>‹N°›</a:t>
            </a:fld>
            <a:endParaRPr lang="fr-CH"/>
          </a:p>
        </p:txBody>
      </p:sp>
    </p:spTree>
    <p:extLst>
      <p:ext uri="{BB962C8B-B14F-4D97-AF65-F5344CB8AC3E}">
        <p14:creationId xmlns:p14="http://schemas.microsoft.com/office/powerpoint/2010/main" val="180369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8C4ABF5-59F0-89BD-5538-5F5D8E3B80F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endParaRPr lang="fr-CH"/>
          </a:p>
        </p:txBody>
      </p:sp>
      <p:sp>
        <p:nvSpPr>
          <p:cNvPr id="3" name="Espace réservé du texte 2">
            <a:extLst>
              <a:ext uri="{FF2B5EF4-FFF2-40B4-BE49-F238E27FC236}">
                <a16:creationId xmlns:a16="http://schemas.microsoft.com/office/drawing/2014/main" id="{A32DE4A5-5A52-664B-F291-AE8E6C76148E}"/>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49121363-F996-5AC6-A14C-341877AEC513}"/>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r>
              <a:rPr lang="fr-FR"/>
              <a:t>12.04.2023</a:t>
            </a:r>
            <a:endParaRPr lang="fr-CH"/>
          </a:p>
        </p:txBody>
      </p:sp>
      <p:sp>
        <p:nvSpPr>
          <p:cNvPr id="5" name="Espace réservé du pied de page 4">
            <a:extLst>
              <a:ext uri="{FF2B5EF4-FFF2-40B4-BE49-F238E27FC236}">
                <a16:creationId xmlns:a16="http://schemas.microsoft.com/office/drawing/2014/main" id="{5AB6A4DC-A1FA-B7E1-2FFD-0065BDF4BE4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CH" sz="1200" b="0" i="0" u="none" strike="noStrike" kern="1200" cap="none" spc="0" baseline="0">
                <a:solidFill>
                  <a:srgbClr val="898989"/>
                </a:solidFill>
                <a:uFillTx/>
                <a:latin typeface="Calibri"/>
              </a:defRPr>
            </a:lvl1pPr>
          </a:lstStyle>
          <a:p>
            <a:pPr lvl="0"/>
            <a:r>
              <a:rPr lang="fr-CH"/>
              <a:t>ASGT - Commission Cantonale de Tir - 2023</a:t>
            </a:r>
          </a:p>
        </p:txBody>
      </p:sp>
      <p:sp>
        <p:nvSpPr>
          <p:cNvPr id="6" name="Espace réservé du numéro de diapositive 5">
            <a:extLst>
              <a:ext uri="{FF2B5EF4-FFF2-40B4-BE49-F238E27FC236}">
                <a16:creationId xmlns:a16="http://schemas.microsoft.com/office/drawing/2014/main" id="{FBB714DA-74AB-4D23-6464-5320E853E735}"/>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CH" sz="1200" b="0" i="0" u="none" strike="noStrike" kern="1200" cap="none" spc="0" baseline="0">
                <a:solidFill>
                  <a:srgbClr val="898989"/>
                </a:solidFill>
                <a:uFillTx/>
                <a:latin typeface="Calibri"/>
              </a:defRPr>
            </a:lvl1pPr>
          </a:lstStyle>
          <a:p>
            <a:pPr lvl="0"/>
            <a:fld id="{28210F5F-F663-442B-9368-CE0DE1FF0F2C}" type="slidenum">
              <a:t>‹N°›</a:t>
            </a:fld>
            <a:endParaRPr lang="fr-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fr-FR" sz="2400" b="0" i="0" u="none" strike="noStrike" kern="1200" cap="none" spc="0" baseline="0">
          <a:solidFill>
            <a:srgbClr val="000000"/>
          </a:solidFill>
          <a:uFillTx/>
          <a:latin typeface="Arial" pitchFamily="34"/>
          <a:cs typeface="Arial" pitchFamily="34"/>
        </a:defRPr>
      </a:lvl1pPr>
    </p:titleStyle>
    <p:bodyStyle>
      <a:lvl1pPr marL="0" marR="0" lvl="0" indent="0" algn="l" defTabSz="914400" rtl="0" fontAlgn="auto" hangingPunct="1">
        <a:lnSpc>
          <a:spcPct val="90000"/>
        </a:lnSpc>
        <a:spcBef>
          <a:spcPts val="1000"/>
        </a:spcBef>
        <a:spcAft>
          <a:spcPts val="0"/>
        </a:spcAft>
        <a:buNone/>
        <a:tabLst/>
        <a:defRPr lang="fr-F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t-admin@a-s-g-t.ch"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at-a.admin.c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75A85-AE78-FDD4-3A95-994CB9164D5F}"/>
              </a:ext>
            </a:extLst>
          </p:cNvPr>
          <p:cNvSpPr txBox="1">
            <a:spLocks noGrp="1"/>
          </p:cNvSpPr>
          <p:nvPr>
            <p:ph type="ctrTitle"/>
          </p:nvPr>
        </p:nvSpPr>
        <p:spPr/>
        <p:txBody>
          <a:bodyPr/>
          <a:lstStyle/>
          <a:p>
            <a:pPr lvl="0"/>
            <a:r>
              <a:rPr lang="fr-CH" dirty="0"/>
              <a:t>SAT-ADMIN</a:t>
            </a:r>
          </a:p>
        </p:txBody>
      </p:sp>
      <p:sp>
        <p:nvSpPr>
          <p:cNvPr id="3" name="Sous-titre 2">
            <a:extLst>
              <a:ext uri="{FF2B5EF4-FFF2-40B4-BE49-F238E27FC236}">
                <a16:creationId xmlns:a16="http://schemas.microsoft.com/office/drawing/2014/main" id="{72F0234B-E201-711E-87F3-A4C5D193C41A}"/>
              </a:ext>
            </a:extLst>
          </p:cNvPr>
          <p:cNvSpPr txBox="1">
            <a:spLocks noGrp="1"/>
          </p:cNvSpPr>
          <p:nvPr>
            <p:ph type="subTitle" idx="1"/>
          </p:nvPr>
        </p:nvSpPr>
        <p:spPr/>
        <p:txBody>
          <a:bodyPr>
            <a:normAutofit fontScale="62500" lnSpcReduction="20000"/>
          </a:bodyPr>
          <a:lstStyle/>
          <a:p>
            <a:pPr lvl="0">
              <a:lnSpc>
                <a:spcPct val="80000"/>
              </a:lnSpc>
            </a:pPr>
            <a:r>
              <a:rPr lang="fr-CH" dirty="0"/>
              <a:t>2023</a:t>
            </a:r>
          </a:p>
          <a:p>
            <a:pPr lvl="0">
              <a:lnSpc>
                <a:spcPct val="80000"/>
              </a:lnSpc>
            </a:pPr>
            <a:endParaRPr lang="fr-CH" dirty="0"/>
          </a:p>
          <a:p>
            <a:pPr lvl="0">
              <a:lnSpc>
                <a:spcPct val="80000"/>
              </a:lnSpc>
            </a:pPr>
            <a:r>
              <a:rPr lang="fr-CH" dirty="0"/>
              <a:t>POC ASGT – Céline Blanc et Laurent Jakob</a:t>
            </a:r>
          </a:p>
          <a:p>
            <a:pPr lvl="0">
              <a:lnSpc>
                <a:spcPct val="80000"/>
              </a:lnSpc>
            </a:pPr>
            <a:r>
              <a:rPr lang="fr-CH" dirty="0">
                <a:hlinkClick r:id="rId2"/>
              </a:rPr>
              <a:t>sat-admin@a-s-g-t.ch</a:t>
            </a:r>
            <a:endParaRPr lang="fr-CH" dirty="0"/>
          </a:p>
          <a:p>
            <a:pPr lvl="0">
              <a:lnSpc>
                <a:spcPct val="80000"/>
              </a:lnSpc>
            </a:pPr>
            <a:endParaRPr lang="fr-CH" dirty="0"/>
          </a:p>
          <a:p>
            <a:pPr lvl="0">
              <a:lnSpc>
                <a:spcPct val="80000"/>
              </a:lnSpc>
            </a:pPr>
            <a:r>
              <a:rPr lang="fr-CH" dirty="0"/>
              <a:t>POC Commission Cantonale de Tir – Cédric Schaller</a:t>
            </a:r>
          </a:p>
        </p:txBody>
      </p:sp>
      <p:sp>
        <p:nvSpPr>
          <p:cNvPr id="4" name="Espace réservé du pied de page 3">
            <a:extLst>
              <a:ext uri="{FF2B5EF4-FFF2-40B4-BE49-F238E27FC236}">
                <a16:creationId xmlns:a16="http://schemas.microsoft.com/office/drawing/2014/main" id="{53FBB656-08BD-F092-57F7-AF00271C6740}"/>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5" name="Espace réservé du numéro de diapositive 4">
            <a:extLst>
              <a:ext uri="{FF2B5EF4-FFF2-40B4-BE49-F238E27FC236}">
                <a16:creationId xmlns:a16="http://schemas.microsoft.com/office/drawing/2014/main" id="{6885F868-CE30-AF44-3BE4-C23FAC58066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EA6F0E-4A4C-44E1-AB70-920B85CAD358}" type="slidenum">
              <a:rPr/>
              <a:t>1</a:t>
            </a:fld>
            <a:endParaRPr lang="fr-CH" sz="1200" b="0" i="0" u="none" strike="noStrike" kern="1200" cap="none" spc="0" baseline="0">
              <a:solidFill>
                <a:srgbClr val="898989"/>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72639-22A2-F0D3-15EA-FD4C39616C27}"/>
              </a:ext>
            </a:extLst>
          </p:cNvPr>
          <p:cNvSpPr txBox="1">
            <a:spLocks noGrp="1"/>
          </p:cNvSpPr>
          <p:nvPr>
            <p:ph type="title"/>
          </p:nvPr>
        </p:nvSpPr>
        <p:spPr/>
        <p:txBody>
          <a:bodyPr/>
          <a:lstStyle/>
          <a:p>
            <a:pPr lvl="0"/>
            <a:r>
              <a:rPr lang="fr-CH"/>
              <a:t>En bas de page, possible de modifier les données de compte de la société et les envois du DDPS</a:t>
            </a:r>
          </a:p>
        </p:txBody>
      </p:sp>
      <p:pic>
        <p:nvPicPr>
          <p:cNvPr id="3" name="Espace réservé du contenu 4">
            <a:extLst>
              <a:ext uri="{FF2B5EF4-FFF2-40B4-BE49-F238E27FC236}">
                <a16:creationId xmlns:a16="http://schemas.microsoft.com/office/drawing/2014/main" id="{84743301-4C5F-080C-E2C3-6D18EB258CC2}"/>
              </a:ext>
            </a:extLst>
          </p:cNvPr>
          <p:cNvPicPr>
            <a:picLocks noGrp="1" noChangeAspect="1"/>
          </p:cNvPicPr>
          <p:nvPr>
            <p:ph idx="1"/>
          </p:nvPr>
        </p:nvPicPr>
        <p:blipFill>
          <a:blip r:embed="rId2"/>
          <a:stretch>
            <a:fillRect/>
          </a:stretch>
        </p:blipFill>
        <p:spPr>
          <a:xfrm>
            <a:off x="838203" y="3191256"/>
            <a:ext cx="7540114" cy="2676128"/>
          </a:xfrm>
        </p:spPr>
      </p:pic>
      <p:pic>
        <p:nvPicPr>
          <p:cNvPr id="4" name="Image 9">
            <a:extLst>
              <a:ext uri="{FF2B5EF4-FFF2-40B4-BE49-F238E27FC236}">
                <a16:creationId xmlns:a16="http://schemas.microsoft.com/office/drawing/2014/main" id="{9BBB8D2C-6564-A346-1BBB-BE50AEBC4CD3}"/>
              </a:ext>
            </a:extLst>
          </p:cNvPr>
          <p:cNvPicPr>
            <a:picLocks noChangeAspect="1"/>
          </p:cNvPicPr>
          <p:nvPr/>
        </p:nvPicPr>
        <p:blipFill>
          <a:blip r:embed="rId3"/>
          <a:stretch>
            <a:fillRect/>
          </a:stretch>
        </p:blipFill>
        <p:spPr>
          <a:xfrm>
            <a:off x="6068388" y="1563624"/>
            <a:ext cx="4619859" cy="3385191"/>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11</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2530136"/>
            <a:ext cx="1591056" cy="355107"/>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207911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619F0-A345-EA18-5B29-141877EDB6A6}"/>
              </a:ext>
            </a:extLst>
          </p:cNvPr>
          <p:cNvSpPr txBox="1">
            <a:spLocks noGrp="1"/>
          </p:cNvSpPr>
          <p:nvPr>
            <p:ph type="title"/>
          </p:nvPr>
        </p:nvSpPr>
        <p:spPr/>
        <p:txBody>
          <a:bodyPr anchorCtr="1"/>
          <a:lstStyle/>
          <a:p>
            <a:pPr lvl="0" algn="ctr"/>
            <a:r>
              <a:rPr lang="fr-CH" b="1">
                <a:solidFill>
                  <a:srgbClr val="FF0000"/>
                </a:solidFill>
              </a:rPr>
              <a:t>Personnes</a:t>
            </a:r>
            <a:br>
              <a:rPr lang="fr-CH"/>
            </a:br>
            <a:r>
              <a:rPr lang="fr-CH"/>
              <a:t>Permets de chercher des membres ou d’ajouter des nouveaux membres.</a:t>
            </a:r>
            <a:br>
              <a:rPr lang="fr-CH"/>
            </a:br>
            <a:r>
              <a:rPr lang="fr-CH">
                <a:solidFill>
                  <a:srgbClr val="FF0000"/>
                </a:solidFill>
              </a:rPr>
              <a:t>Attention Numéro de personne, ne correspond pas au numéro de licence</a:t>
            </a:r>
          </a:p>
        </p:txBody>
      </p:sp>
      <p:pic>
        <p:nvPicPr>
          <p:cNvPr id="3" name="Espace réservé du contenu 6">
            <a:extLst>
              <a:ext uri="{FF2B5EF4-FFF2-40B4-BE49-F238E27FC236}">
                <a16:creationId xmlns:a16="http://schemas.microsoft.com/office/drawing/2014/main" id="{8BAEF41D-E379-1AEA-370A-5FA3A4ED694B}"/>
              </a:ext>
            </a:extLst>
          </p:cNvPr>
          <p:cNvPicPr>
            <a:picLocks noGrp="1" noChangeAspect="1"/>
          </p:cNvPicPr>
          <p:nvPr>
            <p:ph idx="1"/>
          </p:nvPr>
        </p:nvPicPr>
        <p:blipFill>
          <a:blip r:embed="rId2"/>
          <a:stretch>
            <a:fillRect/>
          </a:stretch>
        </p:blipFill>
        <p:spPr>
          <a:xfrm>
            <a:off x="838203" y="3219465"/>
            <a:ext cx="10515600" cy="1563660"/>
          </a:xfrm>
          <a:ln w="25402">
            <a:solidFill>
              <a:srgbClr val="4472C4"/>
            </a:solidFill>
            <a:prstDash val="solid"/>
          </a:ln>
        </p:spPr>
      </p:pic>
      <p:sp>
        <p:nvSpPr>
          <p:cNvPr id="4" name="Flèche : gauche 3">
            <a:extLst>
              <a:ext uri="{FF2B5EF4-FFF2-40B4-BE49-F238E27FC236}">
                <a16:creationId xmlns:a16="http://schemas.microsoft.com/office/drawing/2014/main" id="{45B60487-742E-5AC4-D632-9B1309D6A89D}"/>
              </a:ext>
            </a:extLst>
          </p:cNvPr>
          <p:cNvSpPr/>
          <p:nvPr/>
        </p:nvSpPr>
        <p:spPr>
          <a:xfrm rot="19853950">
            <a:off x="2798063" y="3502152"/>
            <a:ext cx="1444752" cy="320040"/>
          </a:xfrm>
          <a:custGeom>
            <a:avLst>
              <a:gd name="f0" fmla="val 239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5" name="Flèche : gauche 4">
            <a:extLst>
              <a:ext uri="{FF2B5EF4-FFF2-40B4-BE49-F238E27FC236}">
                <a16:creationId xmlns:a16="http://schemas.microsoft.com/office/drawing/2014/main" id="{21920268-5F92-AF3D-8C7A-461F69F1C0D2}"/>
              </a:ext>
            </a:extLst>
          </p:cNvPr>
          <p:cNvSpPr/>
          <p:nvPr/>
        </p:nvSpPr>
        <p:spPr>
          <a:xfrm rot="19853950">
            <a:off x="5913123" y="3502152"/>
            <a:ext cx="1444752" cy="320040"/>
          </a:xfrm>
          <a:custGeom>
            <a:avLst>
              <a:gd name="f0" fmla="val 239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6" name="Flèche : gauche 5">
            <a:extLst>
              <a:ext uri="{FF2B5EF4-FFF2-40B4-BE49-F238E27FC236}">
                <a16:creationId xmlns:a16="http://schemas.microsoft.com/office/drawing/2014/main" id="{B970E7AF-B407-ABF2-2B9F-E1ACBA8CC835}"/>
              </a:ext>
            </a:extLst>
          </p:cNvPr>
          <p:cNvSpPr/>
          <p:nvPr/>
        </p:nvSpPr>
        <p:spPr>
          <a:xfrm rot="13440730">
            <a:off x="9407301" y="3224274"/>
            <a:ext cx="1444752" cy="320040"/>
          </a:xfrm>
          <a:custGeom>
            <a:avLst>
              <a:gd name="f0" fmla="val 239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7" name="ZoneTexte 6">
            <a:extLst>
              <a:ext uri="{FF2B5EF4-FFF2-40B4-BE49-F238E27FC236}">
                <a16:creationId xmlns:a16="http://schemas.microsoft.com/office/drawing/2014/main" id="{84E0BABE-FB84-13B4-405F-5A8F4D4E309A}"/>
              </a:ext>
            </a:extLst>
          </p:cNvPr>
          <p:cNvSpPr txBox="1"/>
          <p:nvPr/>
        </p:nvSpPr>
        <p:spPr>
          <a:xfrm>
            <a:off x="8567928" y="2331720"/>
            <a:ext cx="249631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800" b="0" i="0" u="none" strike="noStrike" kern="1200" cap="none" spc="0" baseline="0">
                <a:solidFill>
                  <a:srgbClr val="000000"/>
                </a:solidFill>
                <a:uFillTx/>
                <a:latin typeface="Calibri"/>
              </a:rPr>
              <a:t>Ajouter un membre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C9108-5713-A675-EA26-2225D0539F4F}"/>
              </a:ext>
            </a:extLst>
          </p:cNvPr>
          <p:cNvSpPr txBox="1">
            <a:spLocks noGrp="1"/>
          </p:cNvSpPr>
          <p:nvPr>
            <p:ph type="title"/>
          </p:nvPr>
        </p:nvSpPr>
        <p:spPr/>
        <p:txBody>
          <a:bodyPr anchorCtr="1"/>
          <a:lstStyle/>
          <a:p>
            <a:pPr lvl="0" algn="ctr"/>
            <a:r>
              <a:rPr lang="fr-CH"/>
              <a:t>Ajouter un nouveau membre</a:t>
            </a:r>
            <a:br>
              <a:rPr lang="fr-CH"/>
            </a:br>
            <a:r>
              <a:rPr lang="fr-CH"/>
              <a:t>Cliquer sur </a:t>
            </a:r>
            <a:r>
              <a:rPr lang="fr-CH" b="1"/>
              <a:t>«+ AJOUTER»</a:t>
            </a:r>
            <a:br>
              <a:rPr lang="fr-CH" b="1"/>
            </a:br>
            <a:r>
              <a:rPr lang="fr-CH"/>
              <a:t>Saisir nom, ville, année de naissance. Ces champs sont obligatoires</a:t>
            </a:r>
          </a:p>
        </p:txBody>
      </p:sp>
      <p:pic>
        <p:nvPicPr>
          <p:cNvPr id="3" name="Espace réservé du contenu 10">
            <a:extLst>
              <a:ext uri="{FF2B5EF4-FFF2-40B4-BE49-F238E27FC236}">
                <a16:creationId xmlns:a16="http://schemas.microsoft.com/office/drawing/2014/main" id="{8EEC59BA-CB7E-7941-6CF2-17EDCD2C5DCF}"/>
              </a:ext>
            </a:extLst>
          </p:cNvPr>
          <p:cNvPicPr>
            <a:picLocks noGrp="1" noChangeAspect="1"/>
          </p:cNvPicPr>
          <p:nvPr>
            <p:ph idx="1"/>
          </p:nvPr>
        </p:nvPicPr>
        <p:blipFill>
          <a:blip r:embed="rId2"/>
          <a:stretch>
            <a:fillRect/>
          </a:stretch>
        </p:blipFill>
        <p:spPr>
          <a:xfrm>
            <a:off x="3511643" y="1825627"/>
            <a:ext cx="5168719" cy="4351336"/>
          </a:xfrm>
          <a:ln w="25402">
            <a:solidFill>
              <a:srgbClr val="4472C4"/>
            </a:solidFill>
            <a:prstDash val="soli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5F5EAE-705B-937D-4983-B95328E4313D}"/>
              </a:ext>
            </a:extLst>
          </p:cNvPr>
          <p:cNvSpPr txBox="1">
            <a:spLocks noGrp="1"/>
          </p:cNvSpPr>
          <p:nvPr>
            <p:ph type="title"/>
          </p:nvPr>
        </p:nvSpPr>
        <p:spPr>
          <a:xfrm>
            <a:off x="838203" y="337697"/>
            <a:ext cx="10515600" cy="1325559"/>
          </a:xfrm>
        </p:spPr>
        <p:txBody>
          <a:bodyPr anchorCtr="1"/>
          <a:lstStyle/>
          <a:p>
            <a:pPr lvl="0" algn="ctr"/>
            <a:r>
              <a:rPr lang="fr-CH"/>
              <a:t>Il est possible que la personne existe déjà </a:t>
            </a:r>
            <a:br>
              <a:rPr lang="fr-CH"/>
            </a:br>
            <a:r>
              <a:rPr lang="fr-CH"/>
              <a:t>Cliquer sur ajouter, puis choisir la catégorie d’affiliation désirée</a:t>
            </a:r>
          </a:p>
        </p:txBody>
      </p:sp>
      <p:pic>
        <p:nvPicPr>
          <p:cNvPr id="3" name="Espace réservé du contenu 8">
            <a:extLst>
              <a:ext uri="{FF2B5EF4-FFF2-40B4-BE49-F238E27FC236}">
                <a16:creationId xmlns:a16="http://schemas.microsoft.com/office/drawing/2014/main" id="{C52CBF12-8B05-B23A-073F-3B402810CC72}"/>
              </a:ext>
            </a:extLst>
          </p:cNvPr>
          <p:cNvPicPr>
            <a:picLocks noGrp="1" noChangeAspect="1"/>
          </p:cNvPicPr>
          <p:nvPr>
            <p:ph idx="1"/>
          </p:nvPr>
        </p:nvPicPr>
        <p:blipFill>
          <a:blip r:embed="rId2"/>
          <a:stretch>
            <a:fillRect/>
          </a:stretch>
        </p:blipFill>
        <p:spPr>
          <a:xfrm>
            <a:off x="2622279" y="1825627"/>
            <a:ext cx="6947446" cy="4351336"/>
          </a:xfrm>
          <a:ln w="25402">
            <a:solidFill>
              <a:srgbClr val="4472C4"/>
            </a:solidFill>
            <a:prstDash val="solid"/>
          </a:ln>
        </p:spPr>
      </p:pic>
      <p:sp>
        <p:nvSpPr>
          <p:cNvPr id="4" name="Rectangle 3">
            <a:extLst>
              <a:ext uri="{FF2B5EF4-FFF2-40B4-BE49-F238E27FC236}">
                <a16:creationId xmlns:a16="http://schemas.microsoft.com/office/drawing/2014/main" id="{8F1588CE-CBAF-9FE5-A37D-798EC3FFBA01}"/>
              </a:ext>
            </a:extLst>
          </p:cNvPr>
          <p:cNvSpPr/>
          <p:nvPr/>
        </p:nvSpPr>
        <p:spPr>
          <a:xfrm>
            <a:off x="5120640" y="3557015"/>
            <a:ext cx="374904" cy="182880"/>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5" name="Rectangle 6">
            <a:extLst>
              <a:ext uri="{FF2B5EF4-FFF2-40B4-BE49-F238E27FC236}">
                <a16:creationId xmlns:a16="http://schemas.microsoft.com/office/drawing/2014/main" id="{B22B72BC-92F6-AA26-FA80-4718AD51DCD7}"/>
              </a:ext>
            </a:extLst>
          </p:cNvPr>
          <p:cNvSpPr/>
          <p:nvPr/>
        </p:nvSpPr>
        <p:spPr>
          <a:xfrm>
            <a:off x="6891531" y="3557015"/>
            <a:ext cx="533396" cy="182880"/>
          </a:xfrm>
          <a:prstGeom prst="rect">
            <a:avLst/>
          </a:prstGeom>
          <a:solidFill>
            <a:srgbClr val="FFFFFF"/>
          </a:solidFill>
          <a:ln w="12701"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6" name="Rectangle 7">
            <a:extLst>
              <a:ext uri="{FF2B5EF4-FFF2-40B4-BE49-F238E27FC236}">
                <a16:creationId xmlns:a16="http://schemas.microsoft.com/office/drawing/2014/main" id="{C1AB4384-5E12-C74E-318C-314D79DEB726}"/>
              </a:ext>
            </a:extLst>
          </p:cNvPr>
          <p:cNvSpPr/>
          <p:nvPr/>
        </p:nvSpPr>
        <p:spPr>
          <a:xfrm>
            <a:off x="3338062" y="3557015"/>
            <a:ext cx="533396" cy="182880"/>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4F13A0-33D8-11F6-5A9F-0A17E373338D}"/>
              </a:ext>
            </a:extLst>
          </p:cNvPr>
          <p:cNvSpPr txBox="1">
            <a:spLocks noGrp="1"/>
          </p:cNvSpPr>
          <p:nvPr>
            <p:ph type="title"/>
          </p:nvPr>
        </p:nvSpPr>
        <p:spPr/>
        <p:txBody>
          <a:bodyPr anchorCtr="1"/>
          <a:lstStyle/>
          <a:p>
            <a:pPr lvl="0" algn="ctr"/>
            <a:r>
              <a:rPr lang="fr-CH"/>
              <a:t>Si la personne n’existe pas</a:t>
            </a:r>
            <a:br>
              <a:rPr lang="fr-CH"/>
            </a:br>
            <a:r>
              <a:rPr lang="fr-CH" b="1"/>
              <a:t>«+ saisir comme nouvelle personne»</a:t>
            </a:r>
          </a:p>
        </p:txBody>
      </p:sp>
      <p:pic>
        <p:nvPicPr>
          <p:cNvPr id="3" name="Espace réservé du contenu 4">
            <a:extLst>
              <a:ext uri="{FF2B5EF4-FFF2-40B4-BE49-F238E27FC236}">
                <a16:creationId xmlns:a16="http://schemas.microsoft.com/office/drawing/2014/main" id="{BC8FEFDE-6576-B53D-E659-A6DE9AE2E117}"/>
              </a:ext>
            </a:extLst>
          </p:cNvPr>
          <p:cNvPicPr>
            <a:picLocks noGrp="1" noChangeAspect="1"/>
          </p:cNvPicPr>
          <p:nvPr>
            <p:ph idx="1"/>
          </p:nvPr>
        </p:nvPicPr>
        <p:blipFill>
          <a:blip r:embed="rId2"/>
          <a:stretch>
            <a:fillRect/>
          </a:stretch>
        </p:blipFill>
        <p:spPr>
          <a:xfrm>
            <a:off x="2538822" y="1825627"/>
            <a:ext cx="7114352" cy="4351336"/>
          </a:xfrm>
          <a:ln w="25402">
            <a:solidFill>
              <a:srgbClr val="4472C4"/>
            </a:solidFill>
            <a:prstDash val="solid"/>
          </a:ln>
        </p:spPr>
      </p:pic>
      <p:sp>
        <p:nvSpPr>
          <p:cNvPr id="4" name="Flèche : gauche 5">
            <a:extLst>
              <a:ext uri="{FF2B5EF4-FFF2-40B4-BE49-F238E27FC236}">
                <a16:creationId xmlns:a16="http://schemas.microsoft.com/office/drawing/2014/main" id="{55EC12FD-D987-936B-AC1A-DACD12E86440}"/>
              </a:ext>
            </a:extLst>
          </p:cNvPr>
          <p:cNvSpPr/>
          <p:nvPr/>
        </p:nvSpPr>
        <p:spPr>
          <a:xfrm rot="18330238">
            <a:off x="7737230" y="3629460"/>
            <a:ext cx="1561511" cy="478304"/>
          </a:xfrm>
          <a:custGeom>
            <a:avLst>
              <a:gd name="f0" fmla="val 330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BBF67-C607-F099-733F-4054A31BB4A1}"/>
              </a:ext>
            </a:extLst>
          </p:cNvPr>
          <p:cNvSpPr txBox="1">
            <a:spLocks noGrp="1"/>
          </p:cNvSpPr>
          <p:nvPr>
            <p:ph type="title"/>
          </p:nvPr>
        </p:nvSpPr>
        <p:spPr/>
        <p:txBody>
          <a:bodyPr anchorCtr="1"/>
          <a:lstStyle/>
          <a:p>
            <a:pPr lvl="0" algn="ctr"/>
            <a:r>
              <a:rPr lang="fr-CH"/>
              <a:t>Créer un membre</a:t>
            </a:r>
          </a:p>
        </p:txBody>
      </p:sp>
      <p:pic>
        <p:nvPicPr>
          <p:cNvPr id="3" name="Espace réservé du contenu 4">
            <a:extLst>
              <a:ext uri="{FF2B5EF4-FFF2-40B4-BE49-F238E27FC236}">
                <a16:creationId xmlns:a16="http://schemas.microsoft.com/office/drawing/2014/main" id="{C4335059-041D-779F-9F2C-4E3B4C37470D}"/>
              </a:ext>
            </a:extLst>
          </p:cNvPr>
          <p:cNvPicPr>
            <a:picLocks noGrp="1" noChangeAspect="1"/>
          </p:cNvPicPr>
          <p:nvPr>
            <p:ph idx="1"/>
          </p:nvPr>
        </p:nvPicPr>
        <p:blipFill>
          <a:blip r:embed="rId2"/>
          <a:stretch>
            <a:fillRect/>
          </a:stretch>
        </p:blipFill>
        <p:spPr>
          <a:xfrm>
            <a:off x="2023494" y="2143664"/>
            <a:ext cx="8145008" cy="3715271"/>
          </a:xfrm>
          <a:ln w="25402">
            <a:solidFill>
              <a:srgbClr val="4472C4"/>
            </a:solidFill>
            <a:prstDash val="solid"/>
          </a:ln>
        </p:spPr>
      </p:pic>
      <p:sp>
        <p:nvSpPr>
          <p:cNvPr id="4" name="Flèche : gauche 5">
            <a:extLst>
              <a:ext uri="{FF2B5EF4-FFF2-40B4-BE49-F238E27FC236}">
                <a16:creationId xmlns:a16="http://schemas.microsoft.com/office/drawing/2014/main" id="{F6F78A78-A7D2-5ED3-4A01-091AD9E14C1A}"/>
              </a:ext>
            </a:extLst>
          </p:cNvPr>
          <p:cNvSpPr/>
          <p:nvPr/>
        </p:nvSpPr>
        <p:spPr>
          <a:xfrm>
            <a:off x="5838096" y="3305903"/>
            <a:ext cx="2053879" cy="464231"/>
          </a:xfrm>
          <a:custGeom>
            <a:avLst>
              <a:gd name="f0" fmla="val 244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144365-4B91-DA67-9281-9B053CE3368B}"/>
              </a:ext>
            </a:extLst>
          </p:cNvPr>
          <p:cNvSpPr txBox="1">
            <a:spLocks noGrp="1"/>
          </p:cNvSpPr>
          <p:nvPr>
            <p:ph type="title"/>
          </p:nvPr>
        </p:nvSpPr>
        <p:spPr/>
        <p:txBody>
          <a:bodyPr anchorCtr="1"/>
          <a:lstStyle/>
          <a:p>
            <a:pPr lvl="0" algn="ctr"/>
            <a:r>
              <a:rPr lang="fr-CH"/>
              <a:t>Indiquer:</a:t>
            </a:r>
            <a:br>
              <a:rPr lang="fr-CH"/>
            </a:br>
            <a:r>
              <a:rPr lang="fr-CH"/>
              <a:t>Genre, date de naissance et N° d’assuré</a:t>
            </a:r>
          </a:p>
        </p:txBody>
      </p:sp>
      <p:pic>
        <p:nvPicPr>
          <p:cNvPr id="3" name="Espace réservé du contenu 4">
            <a:extLst>
              <a:ext uri="{FF2B5EF4-FFF2-40B4-BE49-F238E27FC236}">
                <a16:creationId xmlns:a16="http://schemas.microsoft.com/office/drawing/2014/main" id="{08BEAAD6-2359-F46D-E97A-E885BE4A5610}"/>
              </a:ext>
            </a:extLst>
          </p:cNvPr>
          <p:cNvPicPr>
            <a:picLocks noGrp="1" noChangeAspect="1"/>
          </p:cNvPicPr>
          <p:nvPr>
            <p:ph idx="1"/>
          </p:nvPr>
        </p:nvPicPr>
        <p:blipFill>
          <a:blip r:embed="rId2"/>
          <a:stretch>
            <a:fillRect/>
          </a:stretch>
        </p:blipFill>
        <p:spPr>
          <a:xfrm>
            <a:off x="2338029" y="1825627"/>
            <a:ext cx="7515947" cy="4351336"/>
          </a:xfrm>
          <a:ln w="25402">
            <a:solidFill>
              <a:srgbClr val="4472C4"/>
            </a:solidFill>
            <a:prstDash val="solid"/>
          </a:ln>
        </p:spPr>
      </p:pic>
      <p:sp>
        <p:nvSpPr>
          <p:cNvPr id="4" name="Rectangle 3">
            <a:extLst>
              <a:ext uri="{FF2B5EF4-FFF2-40B4-BE49-F238E27FC236}">
                <a16:creationId xmlns:a16="http://schemas.microsoft.com/office/drawing/2014/main" id="{070B50F7-604B-B7DE-81D6-D86D3690C154}"/>
              </a:ext>
            </a:extLst>
          </p:cNvPr>
          <p:cNvSpPr/>
          <p:nvPr/>
        </p:nvSpPr>
        <p:spPr>
          <a:xfrm>
            <a:off x="2445489" y="3902147"/>
            <a:ext cx="552891" cy="244547"/>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505633-B8EA-2C2E-FE6C-A859C3AEC3BA}"/>
              </a:ext>
            </a:extLst>
          </p:cNvPr>
          <p:cNvSpPr txBox="1">
            <a:spLocks noGrp="1"/>
          </p:cNvSpPr>
          <p:nvPr>
            <p:ph type="title"/>
          </p:nvPr>
        </p:nvSpPr>
        <p:spPr/>
        <p:txBody>
          <a:bodyPr anchorCtr="1"/>
          <a:lstStyle/>
          <a:p>
            <a:pPr lvl="0" algn="ctr"/>
            <a:r>
              <a:rPr lang="fr-CH"/>
              <a:t>Indiquer:</a:t>
            </a:r>
            <a:br>
              <a:rPr lang="fr-CH"/>
            </a:br>
            <a:r>
              <a:rPr lang="fr-CH"/>
              <a:t>Civilité, Rue/N°, langue de correspondance</a:t>
            </a:r>
          </a:p>
        </p:txBody>
      </p:sp>
      <p:pic>
        <p:nvPicPr>
          <p:cNvPr id="3" name="Espace réservé du contenu 4">
            <a:extLst>
              <a:ext uri="{FF2B5EF4-FFF2-40B4-BE49-F238E27FC236}">
                <a16:creationId xmlns:a16="http://schemas.microsoft.com/office/drawing/2014/main" id="{93C8D664-F637-5CEA-9212-68A32629EEA7}"/>
              </a:ext>
            </a:extLst>
          </p:cNvPr>
          <p:cNvPicPr>
            <a:picLocks noGrp="1" noChangeAspect="1"/>
          </p:cNvPicPr>
          <p:nvPr>
            <p:ph idx="1"/>
          </p:nvPr>
        </p:nvPicPr>
        <p:blipFill>
          <a:blip r:embed="rId2"/>
          <a:stretch>
            <a:fillRect/>
          </a:stretch>
        </p:blipFill>
        <p:spPr>
          <a:xfrm>
            <a:off x="3761603" y="1825627"/>
            <a:ext cx="4668798" cy="4351336"/>
          </a:xfrm>
          <a:ln w="25402">
            <a:solidFill>
              <a:srgbClr val="4472C4"/>
            </a:solidFill>
            <a:prstDash val="solid"/>
          </a:ln>
        </p:spPr>
      </p:pic>
      <p:sp>
        <p:nvSpPr>
          <p:cNvPr id="4" name="Rectangle 3">
            <a:extLst>
              <a:ext uri="{FF2B5EF4-FFF2-40B4-BE49-F238E27FC236}">
                <a16:creationId xmlns:a16="http://schemas.microsoft.com/office/drawing/2014/main" id="{E5558ED0-8B55-9B96-E79E-8870B86F343F}"/>
              </a:ext>
            </a:extLst>
          </p:cNvPr>
          <p:cNvSpPr/>
          <p:nvPr/>
        </p:nvSpPr>
        <p:spPr>
          <a:xfrm>
            <a:off x="6096003" y="3689494"/>
            <a:ext cx="591881" cy="212652"/>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504A00-EBD8-6BEB-6252-EB651790AB4E}"/>
              </a:ext>
            </a:extLst>
          </p:cNvPr>
          <p:cNvSpPr txBox="1">
            <a:spLocks noGrp="1"/>
          </p:cNvSpPr>
          <p:nvPr>
            <p:ph type="title"/>
          </p:nvPr>
        </p:nvSpPr>
        <p:spPr/>
        <p:txBody>
          <a:bodyPr anchorCtr="1"/>
          <a:lstStyle/>
          <a:p>
            <a:pPr lvl="0" algn="ctr"/>
            <a:r>
              <a:rPr lang="fr-CH"/>
              <a:t>Indiquer les infos demandées</a:t>
            </a:r>
          </a:p>
        </p:txBody>
      </p:sp>
      <p:pic>
        <p:nvPicPr>
          <p:cNvPr id="3" name="Espace réservé du contenu 4">
            <a:extLst>
              <a:ext uri="{FF2B5EF4-FFF2-40B4-BE49-F238E27FC236}">
                <a16:creationId xmlns:a16="http://schemas.microsoft.com/office/drawing/2014/main" id="{9C81AB4F-BB35-B6C3-CA95-9E29C2FF9D2E}"/>
              </a:ext>
            </a:extLst>
          </p:cNvPr>
          <p:cNvPicPr>
            <a:picLocks noGrp="1" noChangeAspect="1"/>
          </p:cNvPicPr>
          <p:nvPr>
            <p:ph idx="1"/>
          </p:nvPr>
        </p:nvPicPr>
        <p:blipFill>
          <a:blip r:embed="rId2"/>
          <a:stretch>
            <a:fillRect/>
          </a:stretch>
        </p:blipFill>
        <p:spPr>
          <a:xfrm>
            <a:off x="2952542" y="1825627"/>
            <a:ext cx="6286911" cy="4351336"/>
          </a:xfrm>
          <a:ln w="25402">
            <a:solidFill>
              <a:srgbClr val="4472C4"/>
            </a:solidFill>
            <a:prstDash val="soli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B9843-E6B3-2BC4-09BA-370B64B311A7}"/>
              </a:ext>
            </a:extLst>
          </p:cNvPr>
          <p:cNvSpPr txBox="1">
            <a:spLocks noGrp="1"/>
          </p:cNvSpPr>
          <p:nvPr>
            <p:ph type="title"/>
          </p:nvPr>
        </p:nvSpPr>
        <p:spPr/>
        <p:txBody>
          <a:bodyPr anchorCtr="1"/>
          <a:lstStyle/>
          <a:p>
            <a:pPr lvl="0" algn="ctr"/>
            <a:r>
              <a:rPr lang="fr-CH">
                <a:hlinkClick r:id="rId2"/>
              </a:rPr>
              <a:t>www.sat-a.admin.ch</a:t>
            </a:r>
            <a:r>
              <a:rPr lang="fr-CH"/>
              <a:t> (plateforme de formation)</a:t>
            </a:r>
          </a:p>
        </p:txBody>
      </p:sp>
      <p:pic>
        <p:nvPicPr>
          <p:cNvPr id="3" name="Espace réservé du contenu 4">
            <a:extLst>
              <a:ext uri="{FF2B5EF4-FFF2-40B4-BE49-F238E27FC236}">
                <a16:creationId xmlns:a16="http://schemas.microsoft.com/office/drawing/2014/main" id="{438A8A13-118F-F2B8-B630-73FA312FB28A}"/>
              </a:ext>
            </a:extLst>
          </p:cNvPr>
          <p:cNvPicPr>
            <a:picLocks noGrp="1" noChangeAspect="1"/>
          </p:cNvPicPr>
          <p:nvPr>
            <p:ph idx="1"/>
          </p:nvPr>
        </p:nvPicPr>
        <p:blipFill>
          <a:blip r:embed="rId3"/>
          <a:stretch>
            <a:fillRect/>
          </a:stretch>
        </p:blipFill>
        <p:spPr>
          <a:xfrm>
            <a:off x="3931984" y="1825627"/>
            <a:ext cx="4328028" cy="4351336"/>
          </a:xfrm>
          <a:ln w="25402">
            <a:solidFill>
              <a:srgbClr val="4472C4"/>
            </a:solidFill>
            <a:prstDash val="solid"/>
          </a:ln>
        </p:spPr>
      </p:pic>
      <p:sp>
        <p:nvSpPr>
          <p:cNvPr id="4" name="Flèche : gauche 5">
            <a:extLst>
              <a:ext uri="{FF2B5EF4-FFF2-40B4-BE49-F238E27FC236}">
                <a16:creationId xmlns:a16="http://schemas.microsoft.com/office/drawing/2014/main" id="{04D6D221-CF7C-5560-C54D-07BD9912BCE9}"/>
              </a:ext>
            </a:extLst>
          </p:cNvPr>
          <p:cNvSpPr/>
          <p:nvPr/>
        </p:nvSpPr>
        <p:spPr>
          <a:xfrm>
            <a:off x="6877879" y="4638257"/>
            <a:ext cx="3843131" cy="1060173"/>
          </a:xfrm>
          <a:custGeom>
            <a:avLst>
              <a:gd name="f0" fmla="val 2979"/>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800" b="0" i="0" u="none" strike="noStrike" kern="1200" cap="none" spc="0" baseline="0">
                <a:solidFill>
                  <a:srgbClr val="FFFFFF"/>
                </a:solidFill>
                <a:uFillTx/>
                <a:latin typeface="Calibri"/>
              </a:rPr>
              <a:t>Cliquer pour se loguer</a:t>
            </a:r>
          </a:p>
        </p:txBody>
      </p:sp>
      <p:sp>
        <p:nvSpPr>
          <p:cNvPr id="5" name="Espace réservé du pied de page 4">
            <a:extLst>
              <a:ext uri="{FF2B5EF4-FFF2-40B4-BE49-F238E27FC236}">
                <a16:creationId xmlns:a16="http://schemas.microsoft.com/office/drawing/2014/main" id="{EB798E07-FC25-EAA7-EF12-1230081407E4}"/>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6" name="Espace réservé du numéro de diapositive 5">
            <a:extLst>
              <a:ext uri="{FF2B5EF4-FFF2-40B4-BE49-F238E27FC236}">
                <a16:creationId xmlns:a16="http://schemas.microsoft.com/office/drawing/2014/main" id="{88E99588-D768-A690-81F3-FB9568AF1CD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37BB97-D7D0-43EE-B45A-C761CED72F9C}" type="slidenum">
              <a:rPr/>
              <a:t>2</a:t>
            </a:fld>
            <a:endParaRPr lang="fr-CH" sz="1200" b="0" i="0" u="none" strike="noStrike" kern="1200" cap="none" spc="0" baseline="0">
              <a:solidFill>
                <a:srgbClr val="898989"/>
              </a:solidFill>
              <a:uFillTx/>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66015-50B3-C36F-7364-8B6652EE8211}"/>
              </a:ext>
            </a:extLst>
          </p:cNvPr>
          <p:cNvSpPr txBox="1">
            <a:spLocks noGrp="1"/>
          </p:cNvSpPr>
          <p:nvPr>
            <p:ph type="title"/>
          </p:nvPr>
        </p:nvSpPr>
        <p:spPr/>
        <p:txBody>
          <a:bodyPr anchorCtr="1"/>
          <a:lstStyle/>
          <a:p>
            <a:pPr lvl="0" algn="ctr"/>
            <a:r>
              <a:rPr lang="fr-CH"/>
              <a:t>Indiquer les infos demandées</a:t>
            </a:r>
          </a:p>
        </p:txBody>
      </p:sp>
      <p:pic>
        <p:nvPicPr>
          <p:cNvPr id="3" name="Espace réservé du contenu 4">
            <a:extLst>
              <a:ext uri="{FF2B5EF4-FFF2-40B4-BE49-F238E27FC236}">
                <a16:creationId xmlns:a16="http://schemas.microsoft.com/office/drawing/2014/main" id="{FCD82E14-2304-A947-E752-64E9D492585E}"/>
              </a:ext>
            </a:extLst>
          </p:cNvPr>
          <p:cNvPicPr>
            <a:picLocks noGrp="1" noChangeAspect="1"/>
          </p:cNvPicPr>
          <p:nvPr>
            <p:ph idx="1"/>
          </p:nvPr>
        </p:nvPicPr>
        <p:blipFill>
          <a:blip r:embed="rId2"/>
          <a:stretch>
            <a:fillRect/>
          </a:stretch>
        </p:blipFill>
        <p:spPr>
          <a:xfrm>
            <a:off x="2023494" y="2181767"/>
            <a:ext cx="8145008" cy="3639055"/>
          </a:xfrm>
          <a:ln w="25402">
            <a:solidFill>
              <a:srgbClr val="4472C4"/>
            </a:solidFill>
            <a:prstDash val="soli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ED6403-5317-1ED3-E37E-E0D9349CB861}"/>
              </a:ext>
            </a:extLst>
          </p:cNvPr>
          <p:cNvSpPr txBox="1">
            <a:spLocks noGrp="1"/>
          </p:cNvSpPr>
          <p:nvPr>
            <p:ph type="title"/>
          </p:nvPr>
        </p:nvSpPr>
        <p:spPr/>
        <p:txBody>
          <a:bodyPr anchorCtr="1"/>
          <a:lstStyle/>
          <a:p>
            <a:pPr lvl="0" algn="ctr"/>
            <a:r>
              <a:rPr lang="fr-CH"/>
              <a:t>Catégorie d’affiliation:</a:t>
            </a:r>
            <a:br>
              <a:rPr lang="fr-CH"/>
            </a:br>
            <a:r>
              <a:rPr lang="fr-CH"/>
              <a:t>Actif-A / Actif-B / Actif sans lic. / Match / Membres ASTV / </a:t>
            </a:r>
            <a:br>
              <a:rPr lang="fr-CH"/>
            </a:br>
            <a:r>
              <a:rPr lang="fr-CH"/>
              <a:t>Membre honoraire / Passif</a:t>
            </a:r>
          </a:p>
        </p:txBody>
      </p:sp>
      <p:pic>
        <p:nvPicPr>
          <p:cNvPr id="3" name="Espace réservé du contenu 4">
            <a:extLst>
              <a:ext uri="{FF2B5EF4-FFF2-40B4-BE49-F238E27FC236}">
                <a16:creationId xmlns:a16="http://schemas.microsoft.com/office/drawing/2014/main" id="{09D8D04C-31E2-6993-9560-3A46FCAC0146}"/>
              </a:ext>
            </a:extLst>
          </p:cNvPr>
          <p:cNvPicPr>
            <a:picLocks noGrp="1" noChangeAspect="1"/>
          </p:cNvPicPr>
          <p:nvPr>
            <p:ph idx="1"/>
          </p:nvPr>
        </p:nvPicPr>
        <p:blipFill>
          <a:blip r:embed="rId2"/>
          <a:stretch>
            <a:fillRect/>
          </a:stretch>
        </p:blipFill>
        <p:spPr>
          <a:xfrm>
            <a:off x="2472711" y="1825627"/>
            <a:ext cx="7246583" cy="4351336"/>
          </a:xfrm>
          <a:ln w="25402">
            <a:solidFill>
              <a:srgbClr val="4472C4"/>
            </a:solidFill>
            <a:prstDash val="soli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7B237D-6E0A-7933-13AB-F9EAE1461561}"/>
              </a:ext>
            </a:extLst>
          </p:cNvPr>
          <p:cNvSpPr txBox="1">
            <a:spLocks noGrp="1"/>
          </p:cNvSpPr>
          <p:nvPr>
            <p:ph type="title"/>
          </p:nvPr>
        </p:nvSpPr>
        <p:spPr/>
        <p:txBody>
          <a:bodyPr/>
          <a:lstStyle/>
          <a:p>
            <a:pPr lvl="0"/>
            <a:r>
              <a:rPr lang="fr-CH"/>
              <a:t>Pour les jeunes tireurs participant au cours ou les moniteurs actifs lors des cours</a:t>
            </a:r>
            <a:br>
              <a:rPr lang="fr-CH"/>
            </a:br>
            <a:endParaRPr lang="fr-CH"/>
          </a:p>
        </p:txBody>
      </p:sp>
      <p:pic>
        <p:nvPicPr>
          <p:cNvPr id="3" name="Espace réservé du contenu 4">
            <a:extLst>
              <a:ext uri="{FF2B5EF4-FFF2-40B4-BE49-F238E27FC236}">
                <a16:creationId xmlns:a16="http://schemas.microsoft.com/office/drawing/2014/main" id="{8D4BD2AD-01F0-8955-6479-24F2387874F5}"/>
              </a:ext>
            </a:extLst>
          </p:cNvPr>
          <p:cNvPicPr>
            <a:picLocks noGrp="1" noChangeAspect="1"/>
          </p:cNvPicPr>
          <p:nvPr>
            <p:ph idx="1"/>
          </p:nvPr>
        </p:nvPicPr>
        <p:blipFill>
          <a:blip r:embed="rId2"/>
          <a:stretch>
            <a:fillRect/>
          </a:stretch>
        </p:blipFill>
        <p:spPr>
          <a:xfrm>
            <a:off x="838203" y="2203383"/>
            <a:ext cx="10515600" cy="395423"/>
          </a:xfrm>
        </p:spPr>
      </p:pic>
      <p:sp>
        <p:nvSpPr>
          <p:cNvPr id="4" name="Rectangle 5">
            <a:extLst>
              <a:ext uri="{FF2B5EF4-FFF2-40B4-BE49-F238E27FC236}">
                <a16:creationId xmlns:a16="http://schemas.microsoft.com/office/drawing/2014/main" id="{C875F425-F627-700D-BAAC-ADB5E3B22C6B}"/>
              </a:ext>
            </a:extLst>
          </p:cNvPr>
          <p:cNvSpPr/>
          <p:nvPr/>
        </p:nvSpPr>
        <p:spPr>
          <a:xfrm>
            <a:off x="2212848" y="2313432"/>
            <a:ext cx="1618488" cy="137160"/>
          </a:xfrm>
          <a:prstGeom prst="rect">
            <a:avLst/>
          </a:prstGeom>
          <a:solidFill>
            <a:srgbClr val="FFFFFF"/>
          </a:solidFill>
          <a:ln w="12701"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5" name="Flèche : droite 6">
            <a:extLst>
              <a:ext uri="{FF2B5EF4-FFF2-40B4-BE49-F238E27FC236}">
                <a16:creationId xmlns:a16="http://schemas.microsoft.com/office/drawing/2014/main" id="{93F35474-ED6D-2940-CFD7-61B4491AB1B6}"/>
              </a:ext>
            </a:extLst>
          </p:cNvPr>
          <p:cNvSpPr/>
          <p:nvPr/>
        </p:nvSpPr>
        <p:spPr>
          <a:xfrm rot="20587015">
            <a:off x="9866376" y="2401096"/>
            <a:ext cx="1161288" cy="395423"/>
          </a:xfrm>
          <a:custGeom>
            <a:avLst>
              <a:gd name="f0" fmla="val 17923"/>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pic>
        <p:nvPicPr>
          <p:cNvPr id="6" name="Image 8">
            <a:extLst>
              <a:ext uri="{FF2B5EF4-FFF2-40B4-BE49-F238E27FC236}">
                <a16:creationId xmlns:a16="http://schemas.microsoft.com/office/drawing/2014/main" id="{A41A71CF-E4ED-D9B1-6CF5-3DA99502F887}"/>
              </a:ext>
            </a:extLst>
          </p:cNvPr>
          <p:cNvPicPr>
            <a:picLocks noChangeAspect="1"/>
          </p:cNvPicPr>
          <p:nvPr/>
        </p:nvPicPr>
        <p:blipFill>
          <a:blip r:embed="rId3"/>
          <a:stretch>
            <a:fillRect/>
          </a:stretch>
        </p:blipFill>
        <p:spPr>
          <a:xfrm>
            <a:off x="702396" y="2780800"/>
            <a:ext cx="4902098" cy="2646648"/>
          </a:xfrm>
          <a:prstGeom prst="rect">
            <a:avLst/>
          </a:prstGeom>
          <a:noFill/>
          <a:ln cap="flat">
            <a:noFill/>
          </a:ln>
        </p:spPr>
      </p:pic>
      <p:sp>
        <p:nvSpPr>
          <p:cNvPr id="7" name="Rectangle 9">
            <a:extLst>
              <a:ext uri="{FF2B5EF4-FFF2-40B4-BE49-F238E27FC236}">
                <a16:creationId xmlns:a16="http://schemas.microsoft.com/office/drawing/2014/main" id="{C09E169E-0593-94AE-4828-1EBEDCED3810}"/>
              </a:ext>
            </a:extLst>
          </p:cNvPr>
          <p:cNvSpPr/>
          <p:nvPr/>
        </p:nvSpPr>
        <p:spPr>
          <a:xfrm>
            <a:off x="3182112" y="3995928"/>
            <a:ext cx="832104" cy="137160"/>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8" name="Rectangle 10">
            <a:extLst>
              <a:ext uri="{FF2B5EF4-FFF2-40B4-BE49-F238E27FC236}">
                <a16:creationId xmlns:a16="http://schemas.microsoft.com/office/drawing/2014/main" id="{2302513B-18B9-888B-F828-16D279D3D867}"/>
              </a:ext>
            </a:extLst>
          </p:cNvPr>
          <p:cNvSpPr/>
          <p:nvPr/>
        </p:nvSpPr>
        <p:spPr>
          <a:xfrm>
            <a:off x="2862072" y="3346704"/>
            <a:ext cx="832104" cy="82296"/>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9" name="Flèche : gauche 11">
            <a:extLst>
              <a:ext uri="{FF2B5EF4-FFF2-40B4-BE49-F238E27FC236}">
                <a16:creationId xmlns:a16="http://schemas.microsoft.com/office/drawing/2014/main" id="{B941362C-E8B7-F415-670E-72EFEE552AAB}"/>
              </a:ext>
            </a:extLst>
          </p:cNvPr>
          <p:cNvSpPr/>
          <p:nvPr/>
        </p:nvSpPr>
        <p:spPr>
          <a:xfrm rot="17202141">
            <a:off x="4983138" y="2148076"/>
            <a:ext cx="1030227" cy="330701"/>
          </a:xfrm>
          <a:custGeom>
            <a:avLst>
              <a:gd name="f0" fmla="val 3467"/>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pic>
        <p:nvPicPr>
          <p:cNvPr id="10" name="Image 13">
            <a:extLst>
              <a:ext uri="{FF2B5EF4-FFF2-40B4-BE49-F238E27FC236}">
                <a16:creationId xmlns:a16="http://schemas.microsoft.com/office/drawing/2014/main" id="{8624C012-BAE7-B027-3F29-91D84D83904A}"/>
              </a:ext>
            </a:extLst>
          </p:cNvPr>
          <p:cNvPicPr>
            <a:picLocks noChangeAspect="1"/>
          </p:cNvPicPr>
          <p:nvPr/>
        </p:nvPicPr>
        <p:blipFill>
          <a:blip r:embed="rId4"/>
          <a:stretch>
            <a:fillRect/>
          </a:stretch>
        </p:blipFill>
        <p:spPr>
          <a:xfrm>
            <a:off x="6385374" y="2780800"/>
            <a:ext cx="4133490" cy="3891768"/>
          </a:xfrm>
          <a:prstGeom prst="rect">
            <a:avLst/>
          </a:prstGeom>
          <a:noFill/>
          <a:ln cap="flat">
            <a:noFill/>
          </a:ln>
        </p:spPr>
      </p:pic>
      <p:sp>
        <p:nvSpPr>
          <p:cNvPr id="11" name="Rectangle 14">
            <a:extLst>
              <a:ext uri="{FF2B5EF4-FFF2-40B4-BE49-F238E27FC236}">
                <a16:creationId xmlns:a16="http://schemas.microsoft.com/office/drawing/2014/main" id="{56527B5E-AB2F-B671-678D-1CB987D05EF6}"/>
              </a:ext>
            </a:extLst>
          </p:cNvPr>
          <p:cNvSpPr/>
          <p:nvPr/>
        </p:nvSpPr>
        <p:spPr>
          <a:xfrm>
            <a:off x="6493931" y="4259192"/>
            <a:ext cx="373212" cy="93351"/>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12" name="Rectangle 15">
            <a:extLst>
              <a:ext uri="{FF2B5EF4-FFF2-40B4-BE49-F238E27FC236}">
                <a16:creationId xmlns:a16="http://schemas.microsoft.com/office/drawing/2014/main" id="{DA91C4B3-C9D8-8201-2E40-4AF54349F88E}"/>
              </a:ext>
            </a:extLst>
          </p:cNvPr>
          <p:cNvSpPr/>
          <p:nvPr/>
        </p:nvSpPr>
        <p:spPr>
          <a:xfrm>
            <a:off x="6493931" y="3236976"/>
            <a:ext cx="629244" cy="93351"/>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13" name="Rectangle 16">
            <a:extLst>
              <a:ext uri="{FF2B5EF4-FFF2-40B4-BE49-F238E27FC236}">
                <a16:creationId xmlns:a16="http://schemas.microsoft.com/office/drawing/2014/main" id="{2A597AB4-94D8-BB41-1E4D-01433674CA77}"/>
              </a:ext>
            </a:extLst>
          </p:cNvPr>
          <p:cNvSpPr/>
          <p:nvPr/>
        </p:nvSpPr>
        <p:spPr>
          <a:xfrm>
            <a:off x="8458200" y="4259192"/>
            <a:ext cx="373212" cy="93351"/>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14" name="Rectangle 20">
            <a:extLst>
              <a:ext uri="{FF2B5EF4-FFF2-40B4-BE49-F238E27FC236}">
                <a16:creationId xmlns:a16="http://schemas.microsoft.com/office/drawing/2014/main" id="{49806E04-0AF6-672D-5EC6-C1CE2D33F6B5}"/>
              </a:ext>
            </a:extLst>
          </p:cNvPr>
          <p:cNvSpPr/>
          <p:nvPr/>
        </p:nvSpPr>
        <p:spPr>
          <a:xfrm>
            <a:off x="6318504" y="5989320"/>
            <a:ext cx="3959352" cy="320040"/>
          </a:xfrm>
          <a:prstGeom prst="rect">
            <a:avLst/>
          </a:prstGeom>
          <a:no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122810-38B8-1C81-BBF9-A4E8DF7F13A8}"/>
              </a:ext>
            </a:extLst>
          </p:cNvPr>
          <p:cNvSpPr>
            <a:spLocks noGrp="1"/>
          </p:cNvSpPr>
          <p:nvPr>
            <p:ph type="title"/>
          </p:nvPr>
        </p:nvSpPr>
        <p:spPr/>
        <p:txBody>
          <a:bodyPr/>
          <a:lstStyle/>
          <a:p>
            <a:pPr algn="ctr"/>
            <a:r>
              <a:rPr lang="fr-CH" dirty="0"/>
              <a:t>Pour les nouveaux JT</a:t>
            </a:r>
          </a:p>
        </p:txBody>
      </p:sp>
      <p:sp>
        <p:nvSpPr>
          <p:cNvPr id="3" name="Espace réservé du contenu 2">
            <a:extLst>
              <a:ext uri="{FF2B5EF4-FFF2-40B4-BE49-F238E27FC236}">
                <a16:creationId xmlns:a16="http://schemas.microsoft.com/office/drawing/2014/main" id="{2F94990E-A8E8-B132-801E-280A5C8590AD}"/>
              </a:ext>
            </a:extLst>
          </p:cNvPr>
          <p:cNvSpPr>
            <a:spLocks noGrp="1"/>
          </p:cNvSpPr>
          <p:nvPr>
            <p:ph idx="1"/>
          </p:nvPr>
        </p:nvSpPr>
        <p:spPr/>
        <p:txBody>
          <a:bodyPr/>
          <a:lstStyle/>
          <a:p>
            <a:endParaRPr lang="fr-CH" dirty="0"/>
          </a:p>
          <a:p>
            <a:r>
              <a:rPr lang="fr-CH" dirty="0"/>
              <a:t>Créer la personne</a:t>
            </a:r>
          </a:p>
          <a:p>
            <a:r>
              <a:rPr lang="fr-CH" dirty="0"/>
              <a:t>Catégorie d’affiliation de membre: </a:t>
            </a:r>
            <a:r>
              <a:rPr lang="fr-CH" b="1" dirty="0"/>
              <a:t>Activ sans licence</a:t>
            </a:r>
          </a:p>
          <a:p>
            <a:r>
              <a:rPr lang="fr-CH" dirty="0"/>
              <a:t>Sous Activité indiquer: </a:t>
            </a:r>
            <a:r>
              <a:rPr lang="fr-CH" b="1" dirty="0"/>
              <a:t>Participant cours JT+JJ (F300)</a:t>
            </a:r>
          </a:p>
          <a:p>
            <a:r>
              <a:rPr lang="fr-CH" dirty="0"/>
              <a:t>Puis modifier les données de la personne: </a:t>
            </a:r>
          </a:p>
          <a:p>
            <a:endParaRPr lang="fr-CH" dirty="0"/>
          </a:p>
        </p:txBody>
      </p:sp>
      <p:pic>
        <p:nvPicPr>
          <p:cNvPr id="5" name="Image 4">
            <a:extLst>
              <a:ext uri="{FF2B5EF4-FFF2-40B4-BE49-F238E27FC236}">
                <a16:creationId xmlns:a16="http://schemas.microsoft.com/office/drawing/2014/main" id="{3EAD5877-A310-37E9-0044-363EA8858ECF}"/>
              </a:ext>
            </a:extLst>
          </p:cNvPr>
          <p:cNvPicPr>
            <a:picLocks noChangeAspect="1"/>
          </p:cNvPicPr>
          <p:nvPr/>
        </p:nvPicPr>
        <p:blipFill>
          <a:blip r:embed="rId2"/>
          <a:stretch>
            <a:fillRect/>
          </a:stretch>
        </p:blipFill>
        <p:spPr>
          <a:xfrm>
            <a:off x="2271178" y="4885364"/>
            <a:ext cx="7649643" cy="1000265"/>
          </a:xfrm>
          <a:prstGeom prst="rect">
            <a:avLst/>
          </a:prstGeom>
        </p:spPr>
      </p:pic>
    </p:spTree>
    <p:extLst>
      <p:ext uri="{BB962C8B-B14F-4D97-AF65-F5344CB8AC3E}">
        <p14:creationId xmlns:p14="http://schemas.microsoft.com/office/powerpoint/2010/main" val="3826554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1B3F1-E780-2B31-2692-A05A81F9DC59}"/>
              </a:ext>
            </a:extLst>
          </p:cNvPr>
          <p:cNvSpPr txBox="1">
            <a:spLocks noGrp="1"/>
          </p:cNvSpPr>
          <p:nvPr>
            <p:ph type="title"/>
          </p:nvPr>
        </p:nvSpPr>
        <p:spPr>
          <a:xfrm>
            <a:off x="838203" y="365129"/>
            <a:ext cx="10515600" cy="1911726"/>
          </a:xfrm>
        </p:spPr>
        <p:txBody>
          <a:bodyPr anchorCtr="1"/>
          <a:lstStyle/>
          <a:p>
            <a:pPr lvl="0" algn="ctr"/>
            <a:r>
              <a:rPr lang="fr-CH" dirty="0"/>
              <a:t>Si le membre à une activité spéciale (comité….)</a:t>
            </a:r>
            <a:br>
              <a:rPr lang="fr-CH" dirty="0"/>
            </a:br>
            <a:r>
              <a:rPr lang="fr-CH" dirty="0"/>
              <a:t>Depuis la page de la personne – Activités / + Ajouter</a:t>
            </a:r>
            <a:br>
              <a:rPr lang="fr-CH" dirty="0"/>
            </a:br>
            <a:r>
              <a:rPr lang="fr-CH" dirty="0"/>
              <a:t>Également les participants aux cours JT </a:t>
            </a:r>
            <a:br>
              <a:rPr lang="fr-CH" dirty="0"/>
            </a:br>
            <a:r>
              <a:rPr lang="fr-CH" dirty="0"/>
              <a:t>cette activité est à indiquer avant de mettre le «Coche» dans les données de la personne </a:t>
            </a:r>
          </a:p>
        </p:txBody>
      </p:sp>
      <p:pic>
        <p:nvPicPr>
          <p:cNvPr id="3" name="Espace réservé du contenu 4">
            <a:extLst>
              <a:ext uri="{FF2B5EF4-FFF2-40B4-BE49-F238E27FC236}">
                <a16:creationId xmlns:a16="http://schemas.microsoft.com/office/drawing/2014/main" id="{63CCBAED-718F-227B-20E4-91169D2A039A}"/>
              </a:ext>
            </a:extLst>
          </p:cNvPr>
          <p:cNvPicPr>
            <a:picLocks noGrp="1" noChangeAspect="1"/>
          </p:cNvPicPr>
          <p:nvPr>
            <p:ph idx="1"/>
          </p:nvPr>
        </p:nvPicPr>
        <p:blipFill>
          <a:blip r:embed="rId2"/>
          <a:stretch>
            <a:fillRect/>
          </a:stretch>
        </p:blipFill>
        <p:spPr>
          <a:xfrm>
            <a:off x="838203" y="3487155"/>
            <a:ext cx="10515600" cy="1028279"/>
          </a:xfrm>
          <a:ln w="25402">
            <a:solidFill>
              <a:srgbClr val="4472C4"/>
            </a:solidFill>
            <a:prstDash val="soli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6F91E-01D4-CE1E-3EA8-B1CC655E4BE8}"/>
              </a:ext>
            </a:extLst>
          </p:cNvPr>
          <p:cNvSpPr txBox="1">
            <a:spLocks noGrp="1"/>
          </p:cNvSpPr>
          <p:nvPr>
            <p:ph type="title"/>
          </p:nvPr>
        </p:nvSpPr>
        <p:spPr/>
        <p:txBody>
          <a:bodyPr anchorCtr="1"/>
          <a:lstStyle/>
          <a:p>
            <a:pPr lvl="0" algn="ctr"/>
            <a:r>
              <a:rPr lang="fr-CH"/>
              <a:t>Choisir la catégorie souhaitée</a:t>
            </a:r>
            <a:br>
              <a:rPr lang="fr-CH"/>
            </a:br>
            <a:r>
              <a:rPr lang="fr-CH"/>
              <a:t>Une liste systématique sera envoyée aux sociétés, après le Go live</a:t>
            </a:r>
          </a:p>
        </p:txBody>
      </p:sp>
      <p:pic>
        <p:nvPicPr>
          <p:cNvPr id="3" name="Espace réservé du contenu 4">
            <a:extLst>
              <a:ext uri="{FF2B5EF4-FFF2-40B4-BE49-F238E27FC236}">
                <a16:creationId xmlns:a16="http://schemas.microsoft.com/office/drawing/2014/main" id="{32674418-558A-0BD8-FC13-87DFC2FF60F8}"/>
              </a:ext>
            </a:extLst>
          </p:cNvPr>
          <p:cNvPicPr>
            <a:picLocks noGrp="1" noChangeAspect="1"/>
          </p:cNvPicPr>
          <p:nvPr>
            <p:ph idx="1"/>
          </p:nvPr>
        </p:nvPicPr>
        <p:blipFill>
          <a:blip r:embed="rId2"/>
          <a:stretch>
            <a:fillRect/>
          </a:stretch>
        </p:blipFill>
        <p:spPr>
          <a:xfrm>
            <a:off x="2418085" y="1825627"/>
            <a:ext cx="7355835" cy="4351336"/>
          </a:xfrm>
          <a:ln w="25402">
            <a:solidFill>
              <a:srgbClr val="4472C4"/>
            </a:solidFill>
            <a:prstDash val="solid"/>
          </a:ln>
        </p:spPr>
      </p:pic>
      <p:sp>
        <p:nvSpPr>
          <p:cNvPr id="4" name="Rectangle 3">
            <a:extLst>
              <a:ext uri="{FF2B5EF4-FFF2-40B4-BE49-F238E27FC236}">
                <a16:creationId xmlns:a16="http://schemas.microsoft.com/office/drawing/2014/main" id="{7060D3CB-2149-8085-4719-C789BFC2B14E}"/>
              </a:ext>
            </a:extLst>
          </p:cNvPr>
          <p:cNvSpPr/>
          <p:nvPr/>
        </p:nvSpPr>
        <p:spPr>
          <a:xfrm>
            <a:off x="3870252" y="1825627"/>
            <a:ext cx="669852" cy="311517"/>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41B024-299A-8A6C-E915-192A696AB0F7}"/>
              </a:ext>
            </a:extLst>
          </p:cNvPr>
          <p:cNvSpPr txBox="1">
            <a:spLocks noGrp="1"/>
          </p:cNvSpPr>
          <p:nvPr>
            <p:ph type="title"/>
          </p:nvPr>
        </p:nvSpPr>
        <p:spPr/>
        <p:txBody>
          <a:bodyPr anchorCtr="1"/>
          <a:lstStyle/>
          <a:p>
            <a:pPr lvl="0" algn="ctr"/>
            <a:r>
              <a:rPr lang="fr-CH"/>
              <a:t>Modifier les données d’un membre</a:t>
            </a:r>
            <a:br>
              <a:rPr lang="fr-CH"/>
            </a:br>
            <a:endParaRPr lang="fr-CH"/>
          </a:p>
        </p:txBody>
      </p:sp>
      <p:pic>
        <p:nvPicPr>
          <p:cNvPr id="3" name="Espace réservé du contenu 4">
            <a:extLst>
              <a:ext uri="{FF2B5EF4-FFF2-40B4-BE49-F238E27FC236}">
                <a16:creationId xmlns:a16="http://schemas.microsoft.com/office/drawing/2014/main" id="{65AF70E7-63E6-837D-5396-48C55FCF0D13}"/>
              </a:ext>
            </a:extLst>
          </p:cNvPr>
          <p:cNvPicPr>
            <a:picLocks noGrp="1" noChangeAspect="1"/>
          </p:cNvPicPr>
          <p:nvPr>
            <p:ph idx="1"/>
          </p:nvPr>
        </p:nvPicPr>
        <p:blipFill>
          <a:blip r:embed="rId2"/>
          <a:stretch>
            <a:fillRect/>
          </a:stretch>
        </p:blipFill>
        <p:spPr>
          <a:xfrm>
            <a:off x="1144901" y="1825627"/>
            <a:ext cx="9902202" cy="4351336"/>
          </a:xfrm>
          <a:ln w="25402">
            <a:solidFill>
              <a:srgbClr val="4472C4"/>
            </a:solidFill>
            <a:prstDash val="solid"/>
          </a:ln>
        </p:spPr>
      </p:pic>
      <p:sp>
        <p:nvSpPr>
          <p:cNvPr id="4" name="Flèche : gauche 3">
            <a:extLst>
              <a:ext uri="{FF2B5EF4-FFF2-40B4-BE49-F238E27FC236}">
                <a16:creationId xmlns:a16="http://schemas.microsoft.com/office/drawing/2014/main" id="{89E3E5C0-58AD-754D-FD15-1858849DD9AD}"/>
              </a:ext>
            </a:extLst>
          </p:cNvPr>
          <p:cNvSpPr/>
          <p:nvPr/>
        </p:nvSpPr>
        <p:spPr>
          <a:xfrm rot="19713449">
            <a:off x="5964705" y="1690695"/>
            <a:ext cx="1688119" cy="405399"/>
          </a:xfrm>
          <a:custGeom>
            <a:avLst>
              <a:gd name="f0" fmla="val 259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27</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2716567"/>
            <a:ext cx="1591056" cy="363984"/>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120001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AE578-8750-7627-9551-EC41A7BF09A9}"/>
              </a:ext>
            </a:extLst>
          </p:cNvPr>
          <p:cNvSpPr txBox="1">
            <a:spLocks noGrp="1"/>
          </p:cNvSpPr>
          <p:nvPr>
            <p:ph type="title"/>
          </p:nvPr>
        </p:nvSpPr>
        <p:spPr/>
        <p:txBody>
          <a:bodyPr anchorCtr="1"/>
          <a:lstStyle/>
          <a:p>
            <a:pPr lvl="0" algn="ctr"/>
            <a:r>
              <a:rPr lang="fr-CH" b="1">
                <a:solidFill>
                  <a:srgbClr val="FF0000"/>
                </a:solidFill>
              </a:rPr>
              <a:t>Installation de tir </a:t>
            </a:r>
            <a:br>
              <a:rPr lang="fr-CH" i="1">
                <a:solidFill>
                  <a:srgbClr val="FF0000"/>
                </a:solidFill>
              </a:rPr>
            </a:br>
            <a:r>
              <a:rPr lang="fr-CH" i="1">
                <a:solidFill>
                  <a:srgbClr val="4472C4"/>
                </a:solidFill>
              </a:rPr>
              <a:t>Information</a:t>
            </a:r>
            <a:endParaRPr lang="fr-CH" i="1">
              <a:solidFill>
                <a:srgbClr val="FF0000"/>
              </a:solidFill>
            </a:endParaRPr>
          </a:p>
        </p:txBody>
      </p:sp>
      <p:pic>
        <p:nvPicPr>
          <p:cNvPr id="3" name="Espace réservé du contenu 4">
            <a:extLst>
              <a:ext uri="{FF2B5EF4-FFF2-40B4-BE49-F238E27FC236}">
                <a16:creationId xmlns:a16="http://schemas.microsoft.com/office/drawing/2014/main" id="{9407C542-C9EB-CD86-5915-E36DCD3A7B14}"/>
              </a:ext>
            </a:extLst>
          </p:cNvPr>
          <p:cNvPicPr>
            <a:picLocks noGrp="1" noChangeAspect="1"/>
          </p:cNvPicPr>
          <p:nvPr>
            <p:ph idx="1"/>
          </p:nvPr>
        </p:nvPicPr>
        <p:blipFill>
          <a:blip r:embed="rId2"/>
          <a:stretch>
            <a:fillRect/>
          </a:stretch>
        </p:blipFill>
        <p:spPr>
          <a:xfrm>
            <a:off x="838203" y="2104656"/>
            <a:ext cx="10515600" cy="3793269"/>
          </a:xfrm>
          <a:ln w="25402">
            <a:solidFill>
              <a:srgbClr val="4472C4"/>
            </a:solidFill>
            <a:prstDash val="soli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29</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3151573"/>
            <a:ext cx="1591056" cy="363984"/>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99083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C77034-7166-2253-46DF-E70FCCFBEC35}"/>
              </a:ext>
            </a:extLst>
          </p:cNvPr>
          <p:cNvSpPr txBox="1">
            <a:spLocks noGrp="1"/>
          </p:cNvSpPr>
          <p:nvPr>
            <p:ph type="title"/>
          </p:nvPr>
        </p:nvSpPr>
        <p:spPr/>
        <p:txBody>
          <a:bodyPr anchorCtr="1"/>
          <a:lstStyle/>
          <a:p>
            <a:pPr lvl="0" algn="ctr"/>
            <a:r>
              <a:rPr lang="fr-CH"/>
              <a:t>Saisir son adresse mail </a:t>
            </a:r>
          </a:p>
        </p:txBody>
      </p:sp>
      <p:sp>
        <p:nvSpPr>
          <p:cNvPr id="3" name="Espace réservé du contenu 2">
            <a:extLst>
              <a:ext uri="{FF2B5EF4-FFF2-40B4-BE49-F238E27FC236}">
                <a16:creationId xmlns:a16="http://schemas.microsoft.com/office/drawing/2014/main" id="{32479115-5E20-925E-C672-04E5DC2FA009}"/>
              </a:ext>
            </a:extLst>
          </p:cNvPr>
          <p:cNvSpPr txBox="1">
            <a:spLocks noGrp="1"/>
          </p:cNvSpPr>
          <p:nvPr>
            <p:ph idx="1"/>
          </p:nvPr>
        </p:nvSpPr>
        <p:spPr/>
        <p:txBody>
          <a:bodyPr/>
          <a:lstStyle/>
          <a:p>
            <a:pPr lvl="0"/>
            <a:r>
              <a:rPr lang="fr-CH"/>
              <a:t> </a:t>
            </a:r>
          </a:p>
        </p:txBody>
      </p:sp>
      <p:pic>
        <p:nvPicPr>
          <p:cNvPr id="4" name="Image 4">
            <a:extLst>
              <a:ext uri="{FF2B5EF4-FFF2-40B4-BE49-F238E27FC236}">
                <a16:creationId xmlns:a16="http://schemas.microsoft.com/office/drawing/2014/main" id="{A2F9B974-0D05-1B36-7EDA-2F442B9A2940}"/>
              </a:ext>
            </a:extLst>
          </p:cNvPr>
          <p:cNvPicPr>
            <a:picLocks noChangeAspect="1"/>
          </p:cNvPicPr>
          <p:nvPr/>
        </p:nvPicPr>
        <p:blipFill>
          <a:blip r:embed="rId2"/>
          <a:stretch>
            <a:fillRect/>
          </a:stretch>
        </p:blipFill>
        <p:spPr>
          <a:xfrm>
            <a:off x="1361029" y="1967340"/>
            <a:ext cx="8992858" cy="3959306"/>
          </a:xfrm>
          <a:prstGeom prst="rect">
            <a:avLst/>
          </a:prstGeom>
          <a:noFill/>
          <a:ln w="25402" cap="flat">
            <a:solidFill>
              <a:srgbClr val="4472C4"/>
            </a:solidFill>
            <a:prstDash val="solid"/>
            <a:miter/>
          </a:ln>
        </p:spPr>
      </p:pic>
      <p:sp>
        <p:nvSpPr>
          <p:cNvPr id="5" name="Espace réservé du pied de page 4">
            <a:extLst>
              <a:ext uri="{FF2B5EF4-FFF2-40B4-BE49-F238E27FC236}">
                <a16:creationId xmlns:a16="http://schemas.microsoft.com/office/drawing/2014/main" id="{B2BC05E2-C5E5-C145-EF9F-CF3FD29934E4}"/>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6" name="Espace réservé du numéro de diapositive 5">
            <a:extLst>
              <a:ext uri="{FF2B5EF4-FFF2-40B4-BE49-F238E27FC236}">
                <a16:creationId xmlns:a16="http://schemas.microsoft.com/office/drawing/2014/main" id="{7D94EE5B-49E4-D01B-8B75-DBAFE9C6EDD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DFA4F7-1BD4-4B2F-B506-872CC75C05C7}" type="slidenum">
              <a:rPr/>
              <a:t>3</a:t>
            </a:fld>
            <a:endParaRPr lang="fr-CH" sz="1200" b="0" i="0" u="none" strike="noStrike" kern="1200" cap="none" spc="0" baseline="0">
              <a:solidFill>
                <a:srgbClr val="898989"/>
              </a:solidFill>
              <a:uFillTx/>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4DC70-B755-51C2-BAF6-BFBF0EB99339}"/>
              </a:ext>
            </a:extLst>
          </p:cNvPr>
          <p:cNvSpPr txBox="1">
            <a:spLocks noGrp="1"/>
          </p:cNvSpPr>
          <p:nvPr>
            <p:ph type="title"/>
          </p:nvPr>
        </p:nvSpPr>
        <p:spPr>
          <a:xfrm>
            <a:off x="838203" y="365129"/>
            <a:ext cx="10515600" cy="1692270"/>
          </a:xfrm>
        </p:spPr>
        <p:txBody>
          <a:bodyPr anchorCtr="1"/>
          <a:lstStyle/>
          <a:p>
            <a:pPr lvl="0" algn="ctr"/>
            <a:r>
              <a:rPr lang="fr-CH" sz="2200" b="1">
                <a:solidFill>
                  <a:srgbClr val="FF0000"/>
                </a:solidFill>
              </a:rPr>
              <a:t>Annonce des jours de tir</a:t>
            </a:r>
            <a:br>
              <a:rPr lang="fr-CH" sz="2200"/>
            </a:br>
            <a:r>
              <a:rPr lang="fr-CH" sz="2200" b="1"/>
              <a:t>«3 points» </a:t>
            </a:r>
            <a:r>
              <a:rPr lang="fr-CH" sz="2200"/>
              <a:t>permet de télécharger un tableau excel</a:t>
            </a:r>
            <a:br>
              <a:rPr lang="fr-CH" sz="2200"/>
            </a:br>
            <a:r>
              <a:rPr lang="fr-CH" sz="2200" b="1"/>
              <a:t>«Export», </a:t>
            </a:r>
            <a:r>
              <a:rPr lang="fr-CH" sz="2200"/>
              <a:t>exporter les dates déjà saisies en pdf</a:t>
            </a:r>
            <a:br>
              <a:rPr lang="fr-CH" sz="2200"/>
            </a:br>
            <a:r>
              <a:rPr lang="fr-CH" sz="2200" b="1"/>
              <a:t>«+ Créer l’annonce de jours de tir», </a:t>
            </a:r>
            <a:r>
              <a:rPr lang="fr-CH" sz="2200"/>
              <a:t>saisie manuel des jours de tir</a:t>
            </a:r>
            <a:br>
              <a:rPr lang="fr-CH" sz="2200"/>
            </a:br>
            <a:r>
              <a:rPr lang="fr-CH" sz="2200" b="1">
                <a:solidFill>
                  <a:srgbClr val="FF0000"/>
                </a:solidFill>
              </a:rPr>
              <a:t>Délai d’annonce 10 avril</a:t>
            </a:r>
          </a:p>
        </p:txBody>
      </p:sp>
      <p:pic>
        <p:nvPicPr>
          <p:cNvPr id="3" name="Espace réservé du contenu 4">
            <a:extLst>
              <a:ext uri="{FF2B5EF4-FFF2-40B4-BE49-F238E27FC236}">
                <a16:creationId xmlns:a16="http://schemas.microsoft.com/office/drawing/2014/main" id="{4291C332-2389-9257-0E40-32680833EAA1}"/>
              </a:ext>
            </a:extLst>
          </p:cNvPr>
          <p:cNvPicPr>
            <a:picLocks noGrp="1" noChangeAspect="1"/>
          </p:cNvPicPr>
          <p:nvPr>
            <p:ph idx="1"/>
          </p:nvPr>
        </p:nvPicPr>
        <p:blipFill>
          <a:blip r:embed="rId2"/>
          <a:stretch>
            <a:fillRect/>
          </a:stretch>
        </p:blipFill>
        <p:spPr>
          <a:xfrm>
            <a:off x="810771" y="2350593"/>
            <a:ext cx="10515600" cy="3301404"/>
          </a:xfrm>
          <a:ln w="25402">
            <a:solidFill>
              <a:srgbClr val="4472C4"/>
            </a:solidFill>
            <a:prstDash val="solid"/>
          </a:ln>
        </p:spPr>
      </p:pic>
      <p:sp>
        <p:nvSpPr>
          <p:cNvPr id="4" name="Rectangle 3">
            <a:extLst>
              <a:ext uri="{FF2B5EF4-FFF2-40B4-BE49-F238E27FC236}">
                <a16:creationId xmlns:a16="http://schemas.microsoft.com/office/drawing/2014/main" id="{E362A52B-D942-AFCF-D220-1182C444EE41}"/>
              </a:ext>
            </a:extLst>
          </p:cNvPr>
          <p:cNvSpPr/>
          <p:nvPr/>
        </p:nvSpPr>
        <p:spPr>
          <a:xfrm>
            <a:off x="8577072" y="3026663"/>
            <a:ext cx="237744" cy="402336"/>
          </a:xfrm>
          <a:prstGeom prst="rect">
            <a:avLst/>
          </a:pr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31</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3338004"/>
            <a:ext cx="1591056" cy="506027"/>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79436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072CC-7DDA-DBFF-8112-886CFC552BC8}"/>
              </a:ext>
            </a:extLst>
          </p:cNvPr>
          <p:cNvSpPr txBox="1">
            <a:spLocks noGrp="1"/>
          </p:cNvSpPr>
          <p:nvPr>
            <p:ph type="title"/>
          </p:nvPr>
        </p:nvSpPr>
        <p:spPr/>
        <p:txBody>
          <a:bodyPr anchorCtr="1"/>
          <a:lstStyle/>
          <a:p>
            <a:pPr lvl="0" algn="ctr"/>
            <a:r>
              <a:rPr lang="fr-CH" b="1" dirty="0">
                <a:solidFill>
                  <a:srgbClr val="FF0000"/>
                </a:solidFill>
              </a:rPr>
              <a:t>Administration des cours</a:t>
            </a:r>
            <a:br>
              <a:rPr lang="fr-CH" dirty="0"/>
            </a:br>
            <a:r>
              <a:rPr lang="fr-CH" dirty="0"/>
              <a:t>Possible de s’inscrire aux cours de moniteur de tir et de moniteur JT</a:t>
            </a:r>
            <a:br>
              <a:rPr lang="fr-CH" dirty="0"/>
            </a:br>
            <a:r>
              <a:rPr lang="fr-CH" dirty="0"/>
              <a:t>Dès 2024</a:t>
            </a:r>
          </a:p>
        </p:txBody>
      </p:sp>
      <p:pic>
        <p:nvPicPr>
          <p:cNvPr id="3" name="Espace réservé du contenu 4">
            <a:extLst>
              <a:ext uri="{FF2B5EF4-FFF2-40B4-BE49-F238E27FC236}">
                <a16:creationId xmlns:a16="http://schemas.microsoft.com/office/drawing/2014/main" id="{1D373426-1D8B-C05D-F6B5-3CA1F9C081C2}"/>
              </a:ext>
            </a:extLst>
          </p:cNvPr>
          <p:cNvPicPr>
            <a:picLocks noGrp="1" noChangeAspect="1"/>
          </p:cNvPicPr>
          <p:nvPr>
            <p:ph idx="1"/>
          </p:nvPr>
        </p:nvPicPr>
        <p:blipFill>
          <a:blip r:embed="rId2"/>
          <a:stretch>
            <a:fillRect/>
          </a:stretch>
        </p:blipFill>
        <p:spPr>
          <a:xfrm>
            <a:off x="838203" y="2819726"/>
            <a:ext cx="10515600" cy="2363129"/>
          </a:xfrm>
          <a:ln w="25402">
            <a:solidFill>
              <a:srgbClr val="4472C4"/>
            </a:solidFill>
            <a:prstDash val="soli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33</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3622089"/>
            <a:ext cx="1591056" cy="461639"/>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4130377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E9B083-6947-9912-749D-BBC11C421A0B}"/>
              </a:ext>
            </a:extLst>
          </p:cNvPr>
          <p:cNvSpPr txBox="1">
            <a:spLocks noGrp="1"/>
          </p:cNvSpPr>
          <p:nvPr>
            <p:ph type="title"/>
          </p:nvPr>
        </p:nvSpPr>
        <p:spPr/>
        <p:txBody>
          <a:bodyPr anchorCtr="1"/>
          <a:lstStyle/>
          <a:p>
            <a:pPr lvl="0" algn="ctr"/>
            <a:r>
              <a:rPr lang="fr-CH" b="1">
                <a:solidFill>
                  <a:srgbClr val="FF0000"/>
                </a:solidFill>
              </a:rPr>
              <a:t>Annonce du comité </a:t>
            </a:r>
            <a:br>
              <a:rPr lang="fr-CH" i="1"/>
            </a:br>
            <a:r>
              <a:rPr lang="fr-CH"/>
              <a:t>Bas de page permet de valider la liste du comité</a:t>
            </a:r>
            <a:endParaRPr lang="fr-CH" i="1">
              <a:solidFill>
                <a:srgbClr val="FF0000"/>
              </a:solidFill>
            </a:endParaRPr>
          </a:p>
        </p:txBody>
      </p:sp>
      <p:pic>
        <p:nvPicPr>
          <p:cNvPr id="3" name="Espace réservé du contenu 4">
            <a:extLst>
              <a:ext uri="{FF2B5EF4-FFF2-40B4-BE49-F238E27FC236}">
                <a16:creationId xmlns:a16="http://schemas.microsoft.com/office/drawing/2014/main" id="{AEA293BF-0D4D-FC9F-A1E0-E7156CB8A763}"/>
              </a:ext>
            </a:extLst>
          </p:cNvPr>
          <p:cNvPicPr>
            <a:picLocks noGrp="1" noChangeAspect="1"/>
          </p:cNvPicPr>
          <p:nvPr>
            <p:ph idx="1"/>
          </p:nvPr>
        </p:nvPicPr>
        <p:blipFill>
          <a:blip r:embed="rId2"/>
          <a:stretch>
            <a:fillRect/>
          </a:stretch>
        </p:blipFill>
        <p:spPr>
          <a:xfrm>
            <a:off x="838203" y="2203036"/>
            <a:ext cx="10515600" cy="3596508"/>
          </a:xfrm>
          <a:ln w="25402">
            <a:solidFill>
              <a:srgbClr val="4472C4"/>
            </a:solidFill>
            <a:prstDash val="solid"/>
          </a:ln>
        </p:spPr>
      </p:pic>
      <p:sp>
        <p:nvSpPr>
          <p:cNvPr id="4" name="Rectangle 3">
            <a:extLst>
              <a:ext uri="{FF2B5EF4-FFF2-40B4-BE49-F238E27FC236}">
                <a16:creationId xmlns:a16="http://schemas.microsoft.com/office/drawing/2014/main" id="{38518DE5-41B2-2E95-551C-7CAA04807F05}"/>
              </a:ext>
            </a:extLst>
          </p:cNvPr>
          <p:cNvSpPr/>
          <p:nvPr/>
        </p:nvSpPr>
        <p:spPr>
          <a:xfrm>
            <a:off x="3099815" y="5074920"/>
            <a:ext cx="5715000" cy="658368"/>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35</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3906175"/>
            <a:ext cx="1591056" cy="461640"/>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339052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1968CE7-3CC1-CEA9-495D-ADD8B238BC40}"/>
              </a:ext>
            </a:extLst>
          </p:cNvPr>
          <p:cNvPicPr>
            <a:picLocks noChangeAspect="1"/>
          </p:cNvPicPr>
          <p:nvPr/>
        </p:nvPicPr>
        <p:blipFill rotWithShape="1">
          <a:blip r:embed="rId3"/>
          <a:srcRect t="9723" b="3945"/>
          <a:stretch/>
        </p:blipFill>
        <p:spPr>
          <a:xfrm>
            <a:off x="0" y="666749"/>
            <a:ext cx="12192000" cy="5920663"/>
          </a:xfrm>
          <a:prstGeom prst="rect">
            <a:avLst/>
          </a:prstGeom>
        </p:spPr>
      </p:pic>
      <p:sp>
        <p:nvSpPr>
          <p:cNvPr id="5" name="Rectangle 16">
            <a:extLst>
              <a:ext uri="{FF2B5EF4-FFF2-40B4-BE49-F238E27FC236}">
                <a16:creationId xmlns:a16="http://schemas.microsoft.com/office/drawing/2014/main" id="{2F97EC3E-4522-133B-E39C-1EF889AD3B58}"/>
              </a:ext>
            </a:extLst>
          </p:cNvPr>
          <p:cNvSpPr/>
          <p:nvPr/>
        </p:nvSpPr>
        <p:spPr>
          <a:xfrm>
            <a:off x="0" y="3733800"/>
            <a:ext cx="1591056" cy="1981200"/>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2823119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1968CE7-3CC1-CEA9-495D-ADD8B238BC40}"/>
              </a:ext>
            </a:extLst>
          </p:cNvPr>
          <p:cNvPicPr>
            <a:picLocks noChangeAspect="1"/>
          </p:cNvPicPr>
          <p:nvPr/>
        </p:nvPicPr>
        <p:blipFill rotWithShape="1">
          <a:blip r:embed="rId3"/>
          <a:srcRect t="9723" b="3945"/>
          <a:stretch/>
        </p:blipFill>
        <p:spPr>
          <a:xfrm>
            <a:off x="0" y="666749"/>
            <a:ext cx="12192000" cy="5920663"/>
          </a:xfrm>
          <a:prstGeom prst="rect">
            <a:avLst/>
          </a:prstGeom>
        </p:spPr>
      </p:pic>
      <p:sp>
        <p:nvSpPr>
          <p:cNvPr id="5" name="Rectangle 16">
            <a:extLst>
              <a:ext uri="{FF2B5EF4-FFF2-40B4-BE49-F238E27FC236}">
                <a16:creationId xmlns:a16="http://schemas.microsoft.com/office/drawing/2014/main" id="{2F97EC3E-4522-133B-E39C-1EF889AD3B58}"/>
              </a:ext>
            </a:extLst>
          </p:cNvPr>
          <p:cNvSpPr/>
          <p:nvPr/>
        </p:nvSpPr>
        <p:spPr>
          <a:xfrm>
            <a:off x="0" y="4083728"/>
            <a:ext cx="1591056" cy="479394"/>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4084251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ABF854-BE89-5653-C469-C7A69BCB23C8}"/>
              </a:ext>
            </a:extLst>
          </p:cNvPr>
          <p:cNvSpPr txBox="1">
            <a:spLocks noGrp="1"/>
          </p:cNvSpPr>
          <p:nvPr>
            <p:ph type="title"/>
          </p:nvPr>
        </p:nvSpPr>
        <p:spPr>
          <a:xfrm>
            <a:off x="838203" y="411306"/>
            <a:ext cx="10515600" cy="1611456"/>
          </a:xfrm>
        </p:spPr>
        <p:txBody>
          <a:bodyPr anchorCtr="1"/>
          <a:lstStyle/>
          <a:p>
            <a:pPr lvl="0" algn="ctr"/>
            <a:r>
              <a:rPr lang="fr-CH" sz="2200" b="1">
                <a:solidFill>
                  <a:srgbClr val="FF0000"/>
                </a:solidFill>
              </a:rPr>
              <a:t>PO/TC Fusil</a:t>
            </a:r>
            <a:br>
              <a:rPr lang="fr-CH" sz="2200"/>
            </a:br>
            <a:r>
              <a:rPr lang="fr-CH"/>
              <a:t>3 possibilités: </a:t>
            </a:r>
            <a:br>
              <a:rPr lang="fr-CH"/>
            </a:br>
            <a:r>
              <a:rPr lang="fr-CH"/>
              <a:t>membre de la société, membre extérieur à la société ou par numéro AVS</a:t>
            </a:r>
            <a:br>
              <a:rPr lang="fr-CH"/>
            </a:br>
            <a:r>
              <a:rPr lang="fr-CH" b="1"/>
              <a:t>«3 points» </a:t>
            </a:r>
            <a:r>
              <a:rPr lang="fr-CH"/>
              <a:t>télécharger le modèle excel</a:t>
            </a:r>
          </a:p>
        </p:txBody>
      </p:sp>
      <p:pic>
        <p:nvPicPr>
          <p:cNvPr id="3" name="Espace réservé du contenu 10">
            <a:extLst>
              <a:ext uri="{FF2B5EF4-FFF2-40B4-BE49-F238E27FC236}">
                <a16:creationId xmlns:a16="http://schemas.microsoft.com/office/drawing/2014/main" id="{639D2ECE-7098-AC80-62B0-F7FC6F150637}"/>
              </a:ext>
            </a:extLst>
          </p:cNvPr>
          <p:cNvPicPr>
            <a:picLocks noGrp="1" noChangeAspect="1"/>
          </p:cNvPicPr>
          <p:nvPr>
            <p:ph idx="1"/>
          </p:nvPr>
        </p:nvPicPr>
        <p:blipFill>
          <a:blip r:embed="rId2"/>
          <a:stretch>
            <a:fillRect/>
          </a:stretch>
        </p:blipFill>
        <p:spPr>
          <a:xfrm>
            <a:off x="1158206" y="1825627"/>
            <a:ext cx="9875593" cy="4351336"/>
          </a:xfrm>
        </p:spPr>
      </p:pic>
      <p:sp>
        <p:nvSpPr>
          <p:cNvPr id="4" name="Rectangle 11">
            <a:extLst>
              <a:ext uri="{FF2B5EF4-FFF2-40B4-BE49-F238E27FC236}">
                <a16:creationId xmlns:a16="http://schemas.microsoft.com/office/drawing/2014/main" id="{8B2079D0-F7BF-3D81-1A39-2A86D0E8E8EC}"/>
              </a:ext>
            </a:extLst>
          </p:cNvPr>
          <p:cNvSpPr/>
          <p:nvPr/>
        </p:nvSpPr>
        <p:spPr>
          <a:xfrm>
            <a:off x="9985248" y="5294376"/>
            <a:ext cx="384048" cy="530352"/>
          </a:xfrm>
          <a:prstGeom prst="rect">
            <a:avLst/>
          </a:prstGeom>
          <a:noFill/>
          <a:ln w="28575"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AF586-22B9-1937-4D0C-32DDE391EDFA}"/>
              </a:ext>
            </a:extLst>
          </p:cNvPr>
          <p:cNvSpPr txBox="1">
            <a:spLocks noGrp="1"/>
          </p:cNvSpPr>
          <p:nvPr>
            <p:ph type="title"/>
          </p:nvPr>
        </p:nvSpPr>
        <p:spPr/>
        <p:txBody>
          <a:bodyPr/>
          <a:lstStyle/>
          <a:p>
            <a:pPr lvl="0"/>
            <a:r>
              <a:rPr lang="fr-CH"/>
              <a:t> </a:t>
            </a:r>
          </a:p>
        </p:txBody>
      </p:sp>
      <p:pic>
        <p:nvPicPr>
          <p:cNvPr id="3" name="Espace réservé du contenu 4">
            <a:extLst>
              <a:ext uri="{FF2B5EF4-FFF2-40B4-BE49-F238E27FC236}">
                <a16:creationId xmlns:a16="http://schemas.microsoft.com/office/drawing/2014/main" id="{A5404F19-8B25-488E-8A95-A987BB04B713}"/>
              </a:ext>
            </a:extLst>
          </p:cNvPr>
          <p:cNvPicPr>
            <a:picLocks noGrp="1" noChangeAspect="1"/>
          </p:cNvPicPr>
          <p:nvPr>
            <p:ph idx="1"/>
          </p:nvPr>
        </p:nvPicPr>
        <p:blipFill>
          <a:blip r:embed="rId2"/>
          <a:stretch>
            <a:fillRect/>
          </a:stretch>
        </p:blipFill>
        <p:spPr>
          <a:xfrm>
            <a:off x="838203" y="2130085"/>
            <a:ext cx="10515600" cy="3742410"/>
          </a:xfrm>
          <a:ln w="25402">
            <a:solidFill>
              <a:srgbClr val="4472C4"/>
            </a:solidFill>
            <a:prstDash val="solid"/>
          </a:ln>
        </p:spPr>
      </p:pic>
      <p:sp>
        <p:nvSpPr>
          <p:cNvPr id="4" name="Flèche : gauche 6">
            <a:extLst>
              <a:ext uri="{FF2B5EF4-FFF2-40B4-BE49-F238E27FC236}">
                <a16:creationId xmlns:a16="http://schemas.microsoft.com/office/drawing/2014/main" id="{70791B9D-BE73-4002-B4FD-D723773D8266}"/>
              </a:ext>
            </a:extLst>
          </p:cNvPr>
          <p:cNvSpPr/>
          <p:nvPr/>
        </p:nvSpPr>
        <p:spPr>
          <a:xfrm rot="20184833">
            <a:off x="2299882" y="3251202"/>
            <a:ext cx="1542473" cy="443346"/>
          </a:xfrm>
          <a:custGeom>
            <a:avLst>
              <a:gd name="f0" fmla="val 310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5" name="Flèche : gauche 7">
            <a:extLst>
              <a:ext uri="{FF2B5EF4-FFF2-40B4-BE49-F238E27FC236}">
                <a16:creationId xmlns:a16="http://schemas.microsoft.com/office/drawing/2014/main" id="{A43E2CEC-A0C8-C274-16D7-D9AE28F1D46F}"/>
              </a:ext>
            </a:extLst>
          </p:cNvPr>
          <p:cNvSpPr/>
          <p:nvPr/>
        </p:nvSpPr>
        <p:spPr>
          <a:xfrm rot="17660118">
            <a:off x="9043601" y="3329708"/>
            <a:ext cx="1542473" cy="443346"/>
          </a:xfrm>
          <a:custGeom>
            <a:avLst>
              <a:gd name="f0" fmla="val 310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6" name="Flèche : gauche 10">
            <a:extLst>
              <a:ext uri="{FF2B5EF4-FFF2-40B4-BE49-F238E27FC236}">
                <a16:creationId xmlns:a16="http://schemas.microsoft.com/office/drawing/2014/main" id="{4F6939E6-C214-76C1-C3F2-1D8BF2ECB9B3}"/>
              </a:ext>
            </a:extLst>
          </p:cNvPr>
          <p:cNvSpPr/>
          <p:nvPr/>
        </p:nvSpPr>
        <p:spPr>
          <a:xfrm rot="16200004">
            <a:off x="10408171" y="3423564"/>
            <a:ext cx="1039572" cy="609685"/>
          </a:xfrm>
          <a:custGeom>
            <a:avLst>
              <a:gd name="f0" fmla="val 633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FF0000"/>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7" name="Flèche : gauche 8">
            <a:extLst>
              <a:ext uri="{FF2B5EF4-FFF2-40B4-BE49-F238E27FC236}">
                <a16:creationId xmlns:a16="http://schemas.microsoft.com/office/drawing/2014/main" id="{7B1FE76F-47CF-5DA1-934B-597B198CDE94}"/>
              </a:ext>
            </a:extLst>
          </p:cNvPr>
          <p:cNvSpPr/>
          <p:nvPr/>
        </p:nvSpPr>
        <p:spPr>
          <a:xfrm rot="12855798">
            <a:off x="7968679" y="4741144"/>
            <a:ext cx="1542473" cy="443346"/>
          </a:xfrm>
          <a:custGeom>
            <a:avLst>
              <a:gd name="f0" fmla="val 310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41E82-2E69-AC35-4E29-71C0BA768167}"/>
              </a:ext>
            </a:extLst>
          </p:cNvPr>
          <p:cNvSpPr txBox="1">
            <a:spLocks noGrp="1"/>
          </p:cNvSpPr>
          <p:nvPr>
            <p:ph type="title"/>
          </p:nvPr>
        </p:nvSpPr>
        <p:spPr/>
        <p:txBody>
          <a:bodyPr anchorCtr="1"/>
          <a:lstStyle/>
          <a:p>
            <a:pPr lvl="0" algn="ctr"/>
            <a:r>
              <a:rPr lang="fr-CH"/>
              <a:t>Saisir le mot de passe, un sms sera envoyé</a:t>
            </a:r>
          </a:p>
        </p:txBody>
      </p:sp>
      <p:pic>
        <p:nvPicPr>
          <p:cNvPr id="3" name="Espace réservé du contenu 4">
            <a:extLst>
              <a:ext uri="{FF2B5EF4-FFF2-40B4-BE49-F238E27FC236}">
                <a16:creationId xmlns:a16="http://schemas.microsoft.com/office/drawing/2014/main" id="{DE6551E3-0621-5080-F238-F71C7EA37256}"/>
              </a:ext>
            </a:extLst>
          </p:cNvPr>
          <p:cNvPicPr>
            <a:picLocks noGrp="1" noChangeAspect="1"/>
          </p:cNvPicPr>
          <p:nvPr>
            <p:ph idx="1"/>
          </p:nvPr>
        </p:nvPicPr>
        <p:blipFill>
          <a:blip r:embed="rId2"/>
          <a:stretch>
            <a:fillRect/>
          </a:stretch>
        </p:blipFill>
        <p:spPr>
          <a:xfrm>
            <a:off x="2752984" y="1825627"/>
            <a:ext cx="6686028" cy="4351336"/>
          </a:xfrm>
          <a:ln w="25402">
            <a:solidFill>
              <a:srgbClr val="4472C4"/>
            </a:solidFill>
            <a:prstDash val="solid"/>
          </a:ln>
        </p:spPr>
      </p:pic>
      <p:sp>
        <p:nvSpPr>
          <p:cNvPr id="4" name="Espace réservé du pied de page 3">
            <a:extLst>
              <a:ext uri="{FF2B5EF4-FFF2-40B4-BE49-F238E27FC236}">
                <a16:creationId xmlns:a16="http://schemas.microsoft.com/office/drawing/2014/main" id="{1CE58514-AA79-F7C2-A386-3D510127C299}"/>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5" name="Espace réservé du numéro de diapositive 4">
            <a:extLst>
              <a:ext uri="{FF2B5EF4-FFF2-40B4-BE49-F238E27FC236}">
                <a16:creationId xmlns:a16="http://schemas.microsoft.com/office/drawing/2014/main" id="{E21CEEDC-0FF1-B346-BF4A-6ABEB02DD1F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1134B3-319C-4148-A8AA-68092259BA00}" type="slidenum">
              <a:rPr/>
              <a:t>4</a:t>
            </a:fld>
            <a:endParaRPr lang="fr-CH" sz="1200" b="0" i="0" u="none" strike="noStrike" kern="1200" cap="none" spc="0" baseline="0">
              <a:solidFill>
                <a:srgbClr val="898989"/>
              </a:solidFill>
              <a:uFillTx/>
              <a:latin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E6BABC-A037-0536-94BA-A7C560A84C07}"/>
              </a:ext>
            </a:extLst>
          </p:cNvPr>
          <p:cNvSpPr txBox="1">
            <a:spLocks noGrp="1"/>
          </p:cNvSpPr>
          <p:nvPr>
            <p:ph type="title"/>
          </p:nvPr>
        </p:nvSpPr>
        <p:spPr/>
        <p:txBody>
          <a:bodyPr anchorCtr="1"/>
          <a:lstStyle/>
          <a:p>
            <a:pPr lvl="0" algn="ctr"/>
            <a:r>
              <a:rPr lang="fr-CH"/>
              <a:t>Saisir les informations puis cliquer sur mise à jour</a:t>
            </a:r>
          </a:p>
        </p:txBody>
      </p:sp>
      <p:pic>
        <p:nvPicPr>
          <p:cNvPr id="3" name="Espace réservé du contenu 4">
            <a:extLst>
              <a:ext uri="{FF2B5EF4-FFF2-40B4-BE49-F238E27FC236}">
                <a16:creationId xmlns:a16="http://schemas.microsoft.com/office/drawing/2014/main" id="{A3FF6219-0365-7603-5F4E-119DEE93142B}"/>
              </a:ext>
            </a:extLst>
          </p:cNvPr>
          <p:cNvPicPr>
            <a:picLocks noGrp="1" noChangeAspect="1"/>
          </p:cNvPicPr>
          <p:nvPr>
            <p:ph idx="1"/>
          </p:nvPr>
        </p:nvPicPr>
        <p:blipFill>
          <a:blip r:embed="rId2"/>
          <a:stretch>
            <a:fillRect/>
          </a:stretch>
        </p:blipFill>
        <p:spPr>
          <a:xfrm>
            <a:off x="838203" y="2763591"/>
            <a:ext cx="10515600" cy="2475399"/>
          </a:xfrm>
          <a:ln w="25402">
            <a:solidFill>
              <a:srgbClr val="4472C4"/>
            </a:solidFill>
            <a:prstDash val="soli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AC7CC6-3B13-71DE-4BE7-3462BC850D78}"/>
              </a:ext>
            </a:extLst>
          </p:cNvPr>
          <p:cNvSpPr txBox="1">
            <a:spLocks noGrp="1"/>
          </p:cNvSpPr>
          <p:nvPr>
            <p:ph type="title"/>
          </p:nvPr>
        </p:nvSpPr>
        <p:spPr>
          <a:xfrm>
            <a:off x="838203" y="365129"/>
            <a:ext cx="10515600" cy="256662"/>
          </a:xfrm>
        </p:spPr>
        <p:txBody>
          <a:bodyPr>
            <a:normAutofit fontScale="90000"/>
          </a:bodyPr>
          <a:lstStyle/>
          <a:p>
            <a:pPr lvl="0"/>
            <a:r>
              <a:rPr lang="fr-CH" sz="2200"/>
              <a:t> </a:t>
            </a:r>
          </a:p>
        </p:txBody>
      </p:sp>
      <p:sp>
        <p:nvSpPr>
          <p:cNvPr id="3" name="Espace réservé du contenu 6">
            <a:extLst>
              <a:ext uri="{FF2B5EF4-FFF2-40B4-BE49-F238E27FC236}">
                <a16:creationId xmlns:a16="http://schemas.microsoft.com/office/drawing/2014/main" id="{33B84D62-EF2F-4BC5-3486-05B188DFB62E}"/>
              </a:ext>
            </a:extLst>
          </p:cNvPr>
          <p:cNvSpPr txBox="1">
            <a:spLocks noGrp="1"/>
          </p:cNvSpPr>
          <p:nvPr>
            <p:ph idx="1"/>
          </p:nvPr>
        </p:nvSpPr>
        <p:spPr>
          <a:xfrm>
            <a:off x="838203" y="265176"/>
            <a:ext cx="10515600" cy="5911788"/>
          </a:xfrm>
        </p:spPr>
        <p:txBody>
          <a:bodyPr/>
          <a:lstStyle/>
          <a:p>
            <a:pPr lvl="0" algn="ctr"/>
            <a:r>
              <a:rPr lang="fr-CH" sz="4000" b="1" dirty="0">
                <a:solidFill>
                  <a:srgbClr val="FF0000"/>
                </a:solidFill>
              </a:rPr>
              <a:t>Important</a:t>
            </a:r>
          </a:p>
          <a:p>
            <a:pPr lvl="0" algn="ctr"/>
            <a:r>
              <a:rPr lang="fr-CH" b="1" dirty="0"/>
              <a:t>Il est important d’inscrire les tireurs après chaque tir.</a:t>
            </a:r>
          </a:p>
          <a:p>
            <a:pPr lvl="0" algn="ctr"/>
            <a:r>
              <a:rPr lang="fr-CH" b="1" dirty="0"/>
              <a:t>Si un tireur, tire un PO ou TFC dans deux sociétés différentes, la deuxième société essayant de l’inscrire ne pourra pas le faire.</a:t>
            </a:r>
          </a:p>
          <a:p>
            <a:pPr lvl="0" algn="ctr"/>
            <a:endParaRPr lang="fr-CH" b="1" dirty="0"/>
          </a:p>
          <a:p>
            <a:pPr lvl="0" algn="ctr"/>
            <a:r>
              <a:rPr lang="fr-CH" b="1" dirty="0"/>
              <a:t>L’inscription dans le livret de tir est obligatoire</a:t>
            </a:r>
          </a:p>
          <a:p>
            <a:pPr lvl="0" algn="ctr"/>
            <a:r>
              <a:rPr lang="fr-CH" b="1" dirty="0"/>
              <a:t>1 ligne par tir</a:t>
            </a:r>
          </a:p>
          <a:p>
            <a:pPr lvl="0"/>
            <a:r>
              <a:rPr lang="fr-CH" sz="1200" dirty="0"/>
              <a:t>Exemple</a:t>
            </a:r>
          </a:p>
          <a:p>
            <a:pPr lvl="0"/>
            <a:r>
              <a:rPr lang="fr-CH" sz="1200" dirty="0"/>
              <a:t>20xx	F90 Tir Obligatoire	60		Nom de la société</a:t>
            </a:r>
          </a:p>
          <a:p>
            <a:pPr lvl="0"/>
            <a:endParaRPr lang="fr-CH" sz="1200" dirty="0"/>
          </a:p>
          <a:p>
            <a:pPr lvl="0"/>
            <a:r>
              <a:rPr lang="fr-CH" sz="1200" dirty="0"/>
              <a:t>20xx	F90 Tir Obligatoire	25		Nom de la société</a:t>
            </a:r>
          </a:p>
          <a:p>
            <a:pPr lvl="0"/>
            <a:r>
              <a:rPr lang="fr-CH" sz="1200" dirty="0"/>
              <a:t>20xx	 F90 Tir Obligatoire	45 1</a:t>
            </a:r>
            <a:r>
              <a:rPr lang="fr-CH" sz="1200" baseline="30000" dirty="0"/>
              <a:t>ère</a:t>
            </a:r>
            <a:r>
              <a:rPr lang="fr-CH" sz="1200" dirty="0"/>
              <a:t> répétition	Nom de la société</a:t>
            </a:r>
          </a:p>
          <a:p>
            <a:pPr lvl="0"/>
            <a:endParaRPr lang="fr-CH" sz="1200" dirty="0"/>
          </a:p>
          <a:p>
            <a:pPr lvl="0"/>
            <a:r>
              <a:rPr lang="fr-CH" sz="1200" dirty="0"/>
              <a:t>20xx	F90 Tir Obligatoire	25 Resté		Nom de la société</a:t>
            </a:r>
          </a:p>
          <a:p>
            <a:pPr lvl="0"/>
            <a:endParaRPr lang="fr-CH" sz="1200" dirty="0"/>
          </a:p>
          <a:p>
            <a:pPr lvl="0"/>
            <a:endParaRPr lang="fr-CH" sz="1200" dirty="0"/>
          </a:p>
          <a:p>
            <a:pPr lvl="0"/>
            <a:endParaRPr lang="fr-CH" sz="2000" b="1" dirty="0"/>
          </a:p>
          <a:p>
            <a:pPr lvl="0" algn="ctr"/>
            <a:endParaRPr lang="fr-CH" b="1" dirty="0">
              <a:solidFill>
                <a:srgbClr val="FF0000"/>
              </a:solidFill>
            </a:endParaRPr>
          </a:p>
          <a:p>
            <a:pPr lvl="0" algn="ctr"/>
            <a:endParaRPr lang="fr-CH"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1968CE7-3CC1-CEA9-495D-ADD8B238BC40}"/>
              </a:ext>
            </a:extLst>
          </p:cNvPr>
          <p:cNvPicPr>
            <a:picLocks noChangeAspect="1"/>
          </p:cNvPicPr>
          <p:nvPr/>
        </p:nvPicPr>
        <p:blipFill rotWithShape="1">
          <a:blip r:embed="rId3"/>
          <a:srcRect t="9723" b="3945"/>
          <a:stretch/>
        </p:blipFill>
        <p:spPr>
          <a:xfrm>
            <a:off x="0" y="666749"/>
            <a:ext cx="12192000" cy="5920663"/>
          </a:xfrm>
          <a:prstGeom prst="rect">
            <a:avLst/>
          </a:prstGeom>
        </p:spPr>
      </p:pic>
      <p:sp>
        <p:nvSpPr>
          <p:cNvPr id="5" name="Rectangle 16">
            <a:extLst>
              <a:ext uri="{FF2B5EF4-FFF2-40B4-BE49-F238E27FC236}">
                <a16:creationId xmlns:a16="http://schemas.microsoft.com/office/drawing/2014/main" id="{2F97EC3E-4522-133B-E39C-1EF889AD3B58}"/>
              </a:ext>
            </a:extLst>
          </p:cNvPr>
          <p:cNvSpPr/>
          <p:nvPr/>
        </p:nvSpPr>
        <p:spPr>
          <a:xfrm>
            <a:off x="0" y="4358936"/>
            <a:ext cx="1591056" cy="577048"/>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598126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49882-5358-CAB5-5F35-90239BA46C68}"/>
              </a:ext>
            </a:extLst>
          </p:cNvPr>
          <p:cNvSpPr txBox="1">
            <a:spLocks noGrp="1"/>
          </p:cNvSpPr>
          <p:nvPr>
            <p:ph type="title"/>
          </p:nvPr>
        </p:nvSpPr>
        <p:spPr>
          <a:xfrm>
            <a:off x="838203" y="365128"/>
            <a:ext cx="10515600" cy="2204335"/>
          </a:xfrm>
        </p:spPr>
        <p:txBody>
          <a:bodyPr anchorCtr="1">
            <a:normAutofit/>
          </a:bodyPr>
          <a:lstStyle/>
          <a:p>
            <a:pPr lvl="0" algn="ctr"/>
            <a:r>
              <a:rPr lang="fr-CH" b="1" dirty="0">
                <a:solidFill>
                  <a:srgbClr val="FF0000"/>
                </a:solidFill>
              </a:rPr>
              <a:t>JT Fass90</a:t>
            </a:r>
            <a:br>
              <a:rPr lang="fr-CH" dirty="0"/>
            </a:br>
            <a:r>
              <a:rPr lang="fr-CH" dirty="0"/>
              <a:t>Avec les </a:t>
            </a:r>
            <a:r>
              <a:rPr lang="fr-CH" b="1" dirty="0"/>
              <a:t>«3 points» </a:t>
            </a:r>
            <a:r>
              <a:rPr lang="fr-CH" dirty="0"/>
              <a:t>permet de télécharger le modèle </a:t>
            </a:r>
            <a:r>
              <a:rPr lang="fr-CH" dirty="0" err="1"/>
              <a:t>excel</a:t>
            </a:r>
            <a:br>
              <a:rPr lang="fr-CH" dirty="0"/>
            </a:br>
            <a:r>
              <a:rPr lang="fr-CH" dirty="0"/>
              <a:t>Il est possible d’écraser une liste avec des nouveaux résultats.</a:t>
            </a:r>
            <a:br>
              <a:rPr lang="fr-CH" dirty="0"/>
            </a:br>
            <a:br>
              <a:rPr lang="fr-CH" dirty="0"/>
            </a:br>
            <a:r>
              <a:rPr lang="fr-CH" dirty="0"/>
              <a:t>Dès que la personne est indiquée comme participe au cours JT+JJ ou Participant au tir concours JT+JJ elle apparait dans la liste </a:t>
            </a:r>
          </a:p>
        </p:txBody>
      </p:sp>
      <p:pic>
        <p:nvPicPr>
          <p:cNvPr id="3" name="Espace réservé du contenu 4">
            <a:extLst>
              <a:ext uri="{FF2B5EF4-FFF2-40B4-BE49-F238E27FC236}">
                <a16:creationId xmlns:a16="http://schemas.microsoft.com/office/drawing/2014/main" id="{E117D498-3A5D-6DCE-3E18-CB27491B62AF}"/>
              </a:ext>
            </a:extLst>
          </p:cNvPr>
          <p:cNvPicPr>
            <a:picLocks noGrp="1" noChangeAspect="1"/>
          </p:cNvPicPr>
          <p:nvPr>
            <p:ph idx="1"/>
          </p:nvPr>
        </p:nvPicPr>
        <p:blipFill>
          <a:blip r:embed="rId2"/>
          <a:stretch>
            <a:fillRect/>
          </a:stretch>
        </p:blipFill>
        <p:spPr>
          <a:xfrm>
            <a:off x="838203" y="2777060"/>
            <a:ext cx="10515600" cy="3417725"/>
          </a:xfrm>
          <a:ln w="25402">
            <a:solidFill>
              <a:srgbClr val="4472C4"/>
            </a:solidFill>
            <a:prstDash val="solid"/>
          </a:ln>
        </p:spPr>
      </p:pic>
      <p:sp>
        <p:nvSpPr>
          <p:cNvPr id="4" name="Rectangle 3">
            <a:extLst>
              <a:ext uri="{FF2B5EF4-FFF2-40B4-BE49-F238E27FC236}">
                <a16:creationId xmlns:a16="http://schemas.microsoft.com/office/drawing/2014/main" id="{E1169A0F-4150-EACE-5B8D-ED0EC303ABF2}"/>
              </a:ext>
            </a:extLst>
          </p:cNvPr>
          <p:cNvSpPr/>
          <p:nvPr/>
        </p:nvSpPr>
        <p:spPr>
          <a:xfrm>
            <a:off x="10899648" y="3593591"/>
            <a:ext cx="384048" cy="457200"/>
          </a:xfrm>
          <a:prstGeom prst="rect">
            <a:avLst/>
          </a:prstGeom>
          <a:noFill/>
          <a:ln w="28575"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1968CE7-3CC1-CEA9-495D-ADD8B238BC40}"/>
              </a:ext>
            </a:extLst>
          </p:cNvPr>
          <p:cNvPicPr>
            <a:picLocks noChangeAspect="1"/>
          </p:cNvPicPr>
          <p:nvPr/>
        </p:nvPicPr>
        <p:blipFill rotWithShape="1">
          <a:blip r:embed="rId3"/>
          <a:srcRect t="9723" b="3945"/>
          <a:stretch/>
        </p:blipFill>
        <p:spPr>
          <a:xfrm>
            <a:off x="0" y="666749"/>
            <a:ext cx="12192000" cy="5920663"/>
          </a:xfrm>
          <a:prstGeom prst="rect">
            <a:avLst/>
          </a:prstGeom>
        </p:spPr>
      </p:pic>
      <p:sp>
        <p:nvSpPr>
          <p:cNvPr id="5" name="Rectangle 16">
            <a:extLst>
              <a:ext uri="{FF2B5EF4-FFF2-40B4-BE49-F238E27FC236}">
                <a16:creationId xmlns:a16="http://schemas.microsoft.com/office/drawing/2014/main" id="{2F97EC3E-4522-133B-E39C-1EF889AD3B58}"/>
              </a:ext>
            </a:extLst>
          </p:cNvPr>
          <p:cNvSpPr/>
          <p:nvPr/>
        </p:nvSpPr>
        <p:spPr>
          <a:xfrm>
            <a:off x="0" y="4722920"/>
            <a:ext cx="1591056" cy="417251"/>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2152658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6DA37-D1BB-1EBF-7A29-CABF614AF4FF}"/>
              </a:ext>
            </a:extLst>
          </p:cNvPr>
          <p:cNvSpPr txBox="1">
            <a:spLocks noGrp="1"/>
          </p:cNvSpPr>
          <p:nvPr>
            <p:ph type="title"/>
          </p:nvPr>
        </p:nvSpPr>
        <p:spPr>
          <a:xfrm>
            <a:off x="838193" y="367991"/>
            <a:ext cx="10515600" cy="1638604"/>
          </a:xfrm>
        </p:spPr>
        <p:txBody>
          <a:bodyPr anchorCtr="1"/>
          <a:lstStyle/>
          <a:p>
            <a:pPr lvl="0" algn="ctr"/>
            <a:r>
              <a:rPr lang="fr-CH" sz="2200" b="1">
                <a:solidFill>
                  <a:srgbClr val="FF0000"/>
                </a:solidFill>
              </a:rPr>
              <a:t>PO/TC Pistolet</a:t>
            </a:r>
            <a:br>
              <a:rPr lang="fr-CH" sz="2200"/>
            </a:br>
            <a:r>
              <a:rPr lang="fr-CH" sz="2200"/>
              <a:t>3 possibilités: </a:t>
            </a:r>
            <a:br>
              <a:rPr lang="fr-CH" sz="2200"/>
            </a:br>
            <a:r>
              <a:rPr lang="fr-CH" sz="2200"/>
              <a:t>membre de la société, membre extérieur à la société ou par numéro AVS</a:t>
            </a:r>
            <a:br>
              <a:rPr lang="fr-CH" sz="2200"/>
            </a:br>
            <a:r>
              <a:rPr lang="fr-CH" sz="2200" b="1"/>
              <a:t>«3 points» </a:t>
            </a:r>
            <a:r>
              <a:rPr lang="fr-CH" sz="2200"/>
              <a:t>télécharger le modèle excel</a:t>
            </a:r>
            <a:br>
              <a:rPr lang="fr-CH" sz="2200"/>
            </a:br>
            <a:endParaRPr lang="fr-CH" sz="2200"/>
          </a:p>
        </p:txBody>
      </p:sp>
      <p:pic>
        <p:nvPicPr>
          <p:cNvPr id="3" name="Espace réservé du contenu 6">
            <a:extLst>
              <a:ext uri="{FF2B5EF4-FFF2-40B4-BE49-F238E27FC236}">
                <a16:creationId xmlns:a16="http://schemas.microsoft.com/office/drawing/2014/main" id="{FE31C215-7EAB-FC98-EDA1-E0C853DAA2CA}"/>
              </a:ext>
            </a:extLst>
          </p:cNvPr>
          <p:cNvPicPr>
            <a:picLocks noGrp="1" noChangeAspect="1"/>
          </p:cNvPicPr>
          <p:nvPr>
            <p:ph idx="1"/>
          </p:nvPr>
        </p:nvPicPr>
        <p:blipFill>
          <a:blip r:embed="rId2"/>
          <a:stretch>
            <a:fillRect/>
          </a:stretch>
        </p:blipFill>
        <p:spPr>
          <a:xfrm>
            <a:off x="1413708" y="1825627"/>
            <a:ext cx="9364580" cy="4351336"/>
          </a:xfrm>
          <a:ln w="25402">
            <a:solidFill>
              <a:srgbClr val="4472C4"/>
            </a:solidFill>
            <a:prstDash val="solid"/>
          </a:ln>
        </p:spPr>
      </p:pic>
      <p:sp>
        <p:nvSpPr>
          <p:cNvPr id="4" name="Flèche : gauche 7">
            <a:extLst>
              <a:ext uri="{FF2B5EF4-FFF2-40B4-BE49-F238E27FC236}">
                <a16:creationId xmlns:a16="http://schemas.microsoft.com/office/drawing/2014/main" id="{86016436-BEEB-2967-77EB-DD3623442A01}"/>
              </a:ext>
            </a:extLst>
          </p:cNvPr>
          <p:cNvSpPr/>
          <p:nvPr/>
        </p:nvSpPr>
        <p:spPr>
          <a:xfrm rot="20273115">
            <a:off x="2865857" y="2265249"/>
            <a:ext cx="1483111" cy="557564"/>
          </a:xfrm>
          <a:custGeom>
            <a:avLst>
              <a:gd name="f0" fmla="val 406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5" name="Flèche : gauche 8">
            <a:extLst>
              <a:ext uri="{FF2B5EF4-FFF2-40B4-BE49-F238E27FC236}">
                <a16:creationId xmlns:a16="http://schemas.microsoft.com/office/drawing/2014/main" id="{77CC7B8D-8399-B63D-66EE-04BD6ABE3E97}"/>
              </a:ext>
            </a:extLst>
          </p:cNvPr>
          <p:cNvSpPr/>
          <p:nvPr/>
        </p:nvSpPr>
        <p:spPr>
          <a:xfrm rot="13275169">
            <a:off x="7422981" y="2415878"/>
            <a:ext cx="1483111" cy="557564"/>
          </a:xfrm>
          <a:custGeom>
            <a:avLst>
              <a:gd name="f0" fmla="val 406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6" name="Flèche : gauche 9">
            <a:extLst>
              <a:ext uri="{FF2B5EF4-FFF2-40B4-BE49-F238E27FC236}">
                <a16:creationId xmlns:a16="http://schemas.microsoft.com/office/drawing/2014/main" id="{5B03F028-EAE1-17B4-83DF-C252DA16EC7D}"/>
              </a:ext>
            </a:extLst>
          </p:cNvPr>
          <p:cNvSpPr/>
          <p:nvPr/>
        </p:nvSpPr>
        <p:spPr>
          <a:xfrm rot="11687033">
            <a:off x="7601077" y="3894793"/>
            <a:ext cx="1483111" cy="557564"/>
          </a:xfrm>
          <a:custGeom>
            <a:avLst>
              <a:gd name="f0" fmla="val 406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7" name="Flèche : bas 10">
            <a:extLst>
              <a:ext uri="{FF2B5EF4-FFF2-40B4-BE49-F238E27FC236}">
                <a16:creationId xmlns:a16="http://schemas.microsoft.com/office/drawing/2014/main" id="{41A27F8D-10F6-1F4A-545A-48472E8335E3}"/>
              </a:ext>
            </a:extLst>
          </p:cNvPr>
          <p:cNvSpPr/>
          <p:nvPr/>
        </p:nvSpPr>
        <p:spPr>
          <a:xfrm>
            <a:off x="10121850" y="2430968"/>
            <a:ext cx="574069" cy="869795"/>
          </a:xfrm>
          <a:custGeom>
            <a:avLst>
              <a:gd name="f0" fmla="val 14472"/>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FF0000"/>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1968CE7-3CC1-CEA9-495D-ADD8B238BC40}"/>
              </a:ext>
            </a:extLst>
          </p:cNvPr>
          <p:cNvPicPr>
            <a:picLocks noChangeAspect="1"/>
          </p:cNvPicPr>
          <p:nvPr/>
        </p:nvPicPr>
        <p:blipFill rotWithShape="1">
          <a:blip r:embed="rId3"/>
          <a:srcRect t="9723" b="3945"/>
          <a:stretch/>
        </p:blipFill>
        <p:spPr>
          <a:xfrm>
            <a:off x="0" y="666749"/>
            <a:ext cx="12192000" cy="5920663"/>
          </a:xfrm>
          <a:prstGeom prst="rect">
            <a:avLst/>
          </a:prstGeom>
        </p:spPr>
      </p:pic>
      <p:sp>
        <p:nvSpPr>
          <p:cNvPr id="5" name="Rectangle 16">
            <a:extLst>
              <a:ext uri="{FF2B5EF4-FFF2-40B4-BE49-F238E27FC236}">
                <a16:creationId xmlns:a16="http://schemas.microsoft.com/office/drawing/2014/main" id="{2F97EC3E-4522-133B-E39C-1EF889AD3B58}"/>
              </a:ext>
            </a:extLst>
          </p:cNvPr>
          <p:cNvSpPr/>
          <p:nvPr/>
        </p:nvSpPr>
        <p:spPr>
          <a:xfrm>
            <a:off x="0" y="5024760"/>
            <a:ext cx="1591056" cy="470517"/>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4273302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464B8-76C4-6B54-0F1A-10D61B29D0BA}"/>
              </a:ext>
            </a:extLst>
          </p:cNvPr>
          <p:cNvSpPr txBox="1">
            <a:spLocks noGrp="1"/>
          </p:cNvSpPr>
          <p:nvPr>
            <p:ph type="title"/>
          </p:nvPr>
        </p:nvSpPr>
        <p:spPr/>
        <p:txBody>
          <a:bodyPr anchorCtr="1"/>
          <a:lstStyle/>
          <a:p>
            <a:pPr lvl="0" algn="ctr"/>
            <a:r>
              <a:rPr lang="fr-CH" b="1">
                <a:solidFill>
                  <a:srgbClr val="FF0000"/>
                </a:solidFill>
              </a:rPr>
              <a:t>Juniors pistolet</a:t>
            </a:r>
            <a:br>
              <a:rPr lang="fr-CH"/>
            </a:br>
            <a:r>
              <a:rPr lang="fr-CH"/>
              <a:t>Saisir le numéro, prénom, nom</a:t>
            </a:r>
          </a:p>
        </p:txBody>
      </p:sp>
      <p:pic>
        <p:nvPicPr>
          <p:cNvPr id="3" name="Espace réservé du contenu 4">
            <a:extLst>
              <a:ext uri="{FF2B5EF4-FFF2-40B4-BE49-F238E27FC236}">
                <a16:creationId xmlns:a16="http://schemas.microsoft.com/office/drawing/2014/main" id="{4139373F-C1DC-FB05-5BBB-85D78B33E9A8}"/>
              </a:ext>
            </a:extLst>
          </p:cNvPr>
          <p:cNvPicPr>
            <a:picLocks noGrp="1" noChangeAspect="1"/>
          </p:cNvPicPr>
          <p:nvPr>
            <p:ph idx="1"/>
          </p:nvPr>
        </p:nvPicPr>
        <p:blipFill>
          <a:blip r:embed="rId2"/>
          <a:stretch>
            <a:fillRect/>
          </a:stretch>
        </p:blipFill>
        <p:spPr>
          <a:xfrm>
            <a:off x="838203" y="1974683"/>
            <a:ext cx="10515600" cy="4053215"/>
          </a:xfrm>
          <a:ln w="25402">
            <a:solidFill>
              <a:srgbClr val="2F528F"/>
            </a:solidFill>
            <a:prstDash val="soli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1968CE7-3CC1-CEA9-495D-ADD8B238BC40}"/>
              </a:ext>
            </a:extLst>
          </p:cNvPr>
          <p:cNvPicPr>
            <a:picLocks noChangeAspect="1"/>
          </p:cNvPicPr>
          <p:nvPr/>
        </p:nvPicPr>
        <p:blipFill rotWithShape="1">
          <a:blip r:embed="rId3"/>
          <a:srcRect t="9723" b="3945"/>
          <a:stretch/>
        </p:blipFill>
        <p:spPr>
          <a:xfrm>
            <a:off x="0" y="666749"/>
            <a:ext cx="12192000" cy="5920663"/>
          </a:xfrm>
          <a:prstGeom prst="rect">
            <a:avLst/>
          </a:prstGeom>
        </p:spPr>
      </p:pic>
      <p:sp>
        <p:nvSpPr>
          <p:cNvPr id="5" name="Rectangle 16">
            <a:extLst>
              <a:ext uri="{FF2B5EF4-FFF2-40B4-BE49-F238E27FC236}">
                <a16:creationId xmlns:a16="http://schemas.microsoft.com/office/drawing/2014/main" id="{2F97EC3E-4522-133B-E39C-1EF889AD3B58}"/>
              </a:ext>
            </a:extLst>
          </p:cNvPr>
          <p:cNvSpPr/>
          <p:nvPr/>
        </p:nvSpPr>
        <p:spPr>
          <a:xfrm>
            <a:off x="0" y="5317724"/>
            <a:ext cx="1591056" cy="397276"/>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452549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FB4B33-0F81-0539-91DE-C6B6C3BC1DB8}"/>
              </a:ext>
            </a:extLst>
          </p:cNvPr>
          <p:cNvSpPr txBox="1">
            <a:spLocks noGrp="1"/>
          </p:cNvSpPr>
          <p:nvPr>
            <p:ph type="title"/>
          </p:nvPr>
        </p:nvSpPr>
        <p:spPr/>
        <p:txBody>
          <a:bodyPr anchorCtr="1"/>
          <a:lstStyle/>
          <a:p>
            <a:pPr lvl="0" algn="ctr"/>
            <a:r>
              <a:rPr lang="fr-CH" b="1" dirty="0">
                <a:solidFill>
                  <a:srgbClr val="FF0000"/>
                </a:solidFill>
              </a:rPr>
              <a:t>Restés</a:t>
            </a:r>
            <a:br>
              <a:rPr lang="fr-CH" dirty="0"/>
            </a:br>
            <a:r>
              <a:rPr lang="fr-CH" dirty="0"/>
              <a:t>Dès le «V» resté indiqué dans la liste des participants, les personnes apparaissent automatiquement dans la liste des restés</a:t>
            </a:r>
          </a:p>
        </p:txBody>
      </p:sp>
      <p:pic>
        <p:nvPicPr>
          <p:cNvPr id="3" name="Espace réservé du contenu 4">
            <a:extLst>
              <a:ext uri="{FF2B5EF4-FFF2-40B4-BE49-F238E27FC236}">
                <a16:creationId xmlns:a16="http://schemas.microsoft.com/office/drawing/2014/main" id="{5A42B9B6-51F2-01E3-7E12-4E0F4242A160}"/>
              </a:ext>
            </a:extLst>
          </p:cNvPr>
          <p:cNvPicPr>
            <a:picLocks noGrp="1" noChangeAspect="1"/>
          </p:cNvPicPr>
          <p:nvPr>
            <p:ph idx="1"/>
          </p:nvPr>
        </p:nvPicPr>
        <p:blipFill>
          <a:blip r:embed="rId2"/>
          <a:stretch>
            <a:fillRect/>
          </a:stretch>
        </p:blipFill>
        <p:spPr>
          <a:xfrm>
            <a:off x="1553181" y="1825627"/>
            <a:ext cx="9085633" cy="4351336"/>
          </a:xfrm>
          <a:ln w="25402">
            <a:solidFill>
              <a:srgbClr val="2F528F"/>
            </a:solidFill>
            <a:prstDash val="solid"/>
          </a:ln>
        </p:spPr>
      </p:pic>
      <p:sp>
        <p:nvSpPr>
          <p:cNvPr id="4" name="Rectangle 5">
            <a:extLst>
              <a:ext uri="{FF2B5EF4-FFF2-40B4-BE49-F238E27FC236}">
                <a16:creationId xmlns:a16="http://schemas.microsoft.com/office/drawing/2014/main" id="{58F3C1D5-0BD9-EAA9-809C-43707AC87FD9}"/>
              </a:ext>
            </a:extLst>
          </p:cNvPr>
          <p:cNvSpPr/>
          <p:nvPr/>
        </p:nvSpPr>
        <p:spPr>
          <a:xfrm>
            <a:off x="3769111" y="5519857"/>
            <a:ext cx="568711" cy="167271"/>
          </a:xfrm>
          <a:prstGeom prst="rect">
            <a:avLst/>
          </a:prstGeom>
          <a:solidFill>
            <a:schemeClr val="bg1"/>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5" name="Rectangle 6">
            <a:extLst>
              <a:ext uri="{FF2B5EF4-FFF2-40B4-BE49-F238E27FC236}">
                <a16:creationId xmlns:a16="http://schemas.microsoft.com/office/drawing/2014/main" id="{48189311-4162-096E-8062-CE7CC9E82357}"/>
              </a:ext>
            </a:extLst>
          </p:cNvPr>
          <p:cNvSpPr/>
          <p:nvPr/>
        </p:nvSpPr>
        <p:spPr>
          <a:xfrm>
            <a:off x="3769111" y="5764770"/>
            <a:ext cx="568711" cy="167271"/>
          </a:xfrm>
          <a:prstGeom prst="rect">
            <a:avLst/>
          </a:prstGeom>
          <a:solidFill>
            <a:schemeClr val="bg1"/>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6" name="Rectangle 7">
            <a:extLst>
              <a:ext uri="{FF2B5EF4-FFF2-40B4-BE49-F238E27FC236}">
                <a16:creationId xmlns:a16="http://schemas.microsoft.com/office/drawing/2014/main" id="{747AAC48-29C6-6F97-DDF8-9B70C72283BE}"/>
              </a:ext>
            </a:extLst>
          </p:cNvPr>
          <p:cNvSpPr/>
          <p:nvPr/>
        </p:nvSpPr>
        <p:spPr>
          <a:xfrm>
            <a:off x="2665137" y="5531717"/>
            <a:ext cx="966438" cy="167271"/>
          </a:xfrm>
          <a:prstGeom prst="rect">
            <a:avLst/>
          </a:prstGeom>
          <a:solidFill>
            <a:schemeClr val="bg1"/>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7" name="Rectangle 8">
            <a:extLst>
              <a:ext uri="{FF2B5EF4-FFF2-40B4-BE49-F238E27FC236}">
                <a16:creationId xmlns:a16="http://schemas.microsoft.com/office/drawing/2014/main" id="{4EFCD3FA-C4DB-EF3A-E929-F97F6D18B141}"/>
              </a:ext>
            </a:extLst>
          </p:cNvPr>
          <p:cNvSpPr/>
          <p:nvPr/>
        </p:nvSpPr>
        <p:spPr>
          <a:xfrm>
            <a:off x="2650269" y="5762173"/>
            <a:ext cx="966438" cy="167271"/>
          </a:xfrm>
          <a:prstGeom prst="rect">
            <a:avLst/>
          </a:prstGeom>
          <a:solidFill>
            <a:schemeClr val="bg1"/>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5</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1318226"/>
            <a:ext cx="1591056" cy="4917981"/>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9BB36-D7B6-8185-226D-BE7FFF24DED7}"/>
              </a:ext>
            </a:extLst>
          </p:cNvPr>
          <p:cNvSpPr txBox="1">
            <a:spLocks noGrp="1"/>
          </p:cNvSpPr>
          <p:nvPr>
            <p:ph type="title"/>
          </p:nvPr>
        </p:nvSpPr>
        <p:spPr/>
        <p:txBody>
          <a:bodyPr anchorCtr="1"/>
          <a:lstStyle/>
          <a:p>
            <a:pPr lvl="0" algn="ctr"/>
            <a:r>
              <a:rPr lang="fr-CH"/>
              <a:t>Cliquer sur la personne, puis saisir les informations demandées.</a:t>
            </a:r>
          </a:p>
        </p:txBody>
      </p:sp>
      <p:pic>
        <p:nvPicPr>
          <p:cNvPr id="3" name="Espace réservé du contenu 4">
            <a:extLst>
              <a:ext uri="{FF2B5EF4-FFF2-40B4-BE49-F238E27FC236}">
                <a16:creationId xmlns:a16="http://schemas.microsoft.com/office/drawing/2014/main" id="{B018CC68-29F5-03A3-29CE-2F2DE95720FA}"/>
              </a:ext>
            </a:extLst>
          </p:cNvPr>
          <p:cNvPicPr>
            <a:picLocks noGrp="1" noChangeAspect="1"/>
          </p:cNvPicPr>
          <p:nvPr>
            <p:ph idx="1"/>
          </p:nvPr>
        </p:nvPicPr>
        <p:blipFill>
          <a:blip r:embed="rId2"/>
          <a:stretch>
            <a:fillRect/>
          </a:stretch>
        </p:blipFill>
        <p:spPr>
          <a:xfrm>
            <a:off x="3907368" y="1825627"/>
            <a:ext cx="4377269" cy="4351336"/>
          </a:xfrm>
          <a:ln w="25402">
            <a:solidFill>
              <a:srgbClr val="2F528F"/>
            </a:solidFill>
            <a:prstDash val="solid"/>
          </a:ln>
        </p:spPr>
      </p:pic>
      <p:sp>
        <p:nvSpPr>
          <p:cNvPr id="4" name="Rectangle 5">
            <a:extLst>
              <a:ext uri="{FF2B5EF4-FFF2-40B4-BE49-F238E27FC236}">
                <a16:creationId xmlns:a16="http://schemas.microsoft.com/office/drawing/2014/main" id="{D18B43CE-E52C-45B6-4044-A27B465B441B}"/>
              </a:ext>
            </a:extLst>
          </p:cNvPr>
          <p:cNvSpPr/>
          <p:nvPr/>
        </p:nvSpPr>
        <p:spPr>
          <a:xfrm>
            <a:off x="3907368" y="2397511"/>
            <a:ext cx="541974" cy="89208"/>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5" name="Rectangle 6">
            <a:extLst>
              <a:ext uri="{FF2B5EF4-FFF2-40B4-BE49-F238E27FC236}">
                <a16:creationId xmlns:a16="http://schemas.microsoft.com/office/drawing/2014/main" id="{282AF269-10A8-71B6-124F-48F9AF557AF0}"/>
              </a:ext>
            </a:extLst>
          </p:cNvPr>
          <p:cNvSpPr/>
          <p:nvPr/>
        </p:nvSpPr>
        <p:spPr>
          <a:xfrm>
            <a:off x="3907368" y="2910471"/>
            <a:ext cx="764996" cy="148141"/>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51</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4154749"/>
            <a:ext cx="1591056" cy="426129"/>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153419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9B7E7-8927-3576-9751-D9FCDCD076F9}"/>
              </a:ext>
            </a:extLst>
          </p:cNvPr>
          <p:cNvSpPr txBox="1">
            <a:spLocks noGrp="1"/>
          </p:cNvSpPr>
          <p:nvPr>
            <p:ph type="title"/>
          </p:nvPr>
        </p:nvSpPr>
        <p:spPr/>
        <p:txBody>
          <a:bodyPr anchorCtr="1"/>
          <a:lstStyle/>
          <a:p>
            <a:pPr lvl="0" algn="ctr"/>
            <a:r>
              <a:rPr lang="fr-CH" b="1">
                <a:solidFill>
                  <a:srgbClr val="FF0000"/>
                </a:solidFill>
              </a:rPr>
              <a:t>Rapport de tir / Fusil / Pistolet</a:t>
            </a:r>
            <a:br>
              <a:rPr lang="fr-CH"/>
            </a:br>
            <a:r>
              <a:rPr lang="fr-CH"/>
              <a:t>Bas de page permet de valider les listes des rapports</a:t>
            </a:r>
          </a:p>
        </p:txBody>
      </p:sp>
      <p:pic>
        <p:nvPicPr>
          <p:cNvPr id="3" name="Espace réservé du contenu 4">
            <a:extLst>
              <a:ext uri="{FF2B5EF4-FFF2-40B4-BE49-F238E27FC236}">
                <a16:creationId xmlns:a16="http://schemas.microsoft.com/office/drawing/2014/main" id="{3E2815F9-C531-7380-9E5B-419F360C09BD}"/>
              </a:ext>
            </a:extLst>
          </p:cNvPr>
          <p:cNvPicPr>
            <a:picLocks noGrp="1" noChangeAspect="1"/>
          </p:cNvPicPr>
          <p:nvPr>
            <p:ph idx="1"/>
          </p:nvPr>
        </p:nvPicPr>
        <p:blipFill>
          <a:blip r:embed="rId2"/>
          <a:stretch>
            <a:fillRect/>
          </a:stretch>
        </p:blipFill>
        <p:spPr>
          <a:xfrm>
            <a:off x="1406859" y="1825627"/>
            <a:ext cx="9378278" cy="4351336"/>
          </a:xfrm>
          <a:ln w="25402">
            <a:solidFill>
              <a:srgbClr val="2F528F"/>
            </a:solidFill>
            <a:prstDash val="solid"/>
          </a:ln>
        </p:spPr>
      </p:pic>
      <p:sp>
        <p:nvSpPr>
          <p:cNvPr id="4" name="Flèche : droite 3">
            <a:extLst>
              <a:ext uri="{FF2B5EF4-FFF2-40B4-BE49-F238E27FC236}">
                <a16:creationId xmlns:a16="http://schemas.microsoft.com/office/drawing/2014/main" id="{F01861EE-E352-825D-0E76-A9393CA071DF}"/>
              </a:ext>
            </a:extLst>
          </p:cNvPr>
          <p:cNvSpPr/>
          <p:nvPr/>
        </p:nvSpPr>
        <p:spPr>
          <a:xfrm>
            <a:off x="8238744" y="2029968"/>
            <a:ext cx="1819656" cy="301752"/>
          </a:xfrm>
          <a:custGeom>
            <a:avLst>
              <a:gd name="f0" fmla="val 19809"/>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5" name="ZoneTexte 4">
            <a:extLst>
              <a:ext uri="{FF2B5EF4-FFF2-40B4-BE49-F238E27FC236}">
                <a16:creationId xmlns:a16="http://schemas.microsoft.com/office/drawing/2014/main" id="{88950347-22C6-0BD2-0A0E-A2EB057EE7B2}"/>
              </a:ext>
            </a:extLst>
          </p:cNvPr>
          <p:cNvSpPr txBox="1"/>
          <p:nvPr/>
        </p:nvSpPr>
        <p:spPr>
          <a:xfrm>
            <a:off x="8183880" y="2468880"/>
            <a:ext cx="2432304"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400" b="1" i="0" u="none" strike="noStrike" kern="1200" cap="none" spc="0" baseline="0">
                <a:solidFill>
                  <a:srgbClr val="FF0000"/>
                </a:solidFill>
                <a:uFillTx/>
                <a:latin typeface="Calibri"/>
              </a:rPr>
              <a:t>Permet de retrouver les années précédentes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91D824-7A6D-DBC6-223C-68D3A540DDD5}"/>
              </a:ext>
            </a:extLst>
          </p:cNvPr>
          <p:cNvSpPr txBox="1">
            <a:spLocks noGrp="1"/>
          </p:cNvSpPr>
          <p:nvPr>
            <p:ph type="title"/>
          </p:nvPr>
        </p:nvSpPr>
        <p:spPr/>
        <p:txBody>
          <a:bodyPr/>
          <a:lstStyle/>
          <a:p>
            <a:pPr lvl="0"/>
            <a:r>
              <a:rPr lang="fr-CH"/>
              <a:t> </a:t>
            </a:r>
          </a:p>
        </p:txBody>
      </p:sp>
      <p:pic>
        <p:nvPicPr>
          <p:cNvPr id="3" name="Espace réservé du contenu 4">
            <a:extLst>
              <a:ext uri="{FF2B5EF4-FFF2-40B4-BE49-F238E27FC236}">
                <a16:creationId xmlns:a16="http://schemas.microsoft.com/office/drawing/2014/main" id="{EE41EF65-6528-2740-90B8-19408F74F205}"/>
              </a:ext>
            </a:extLst>
          </p:cNvPr>
          <p:cNvPicPr>
            <a:picLocks noGrp="1" noChangeAspect="1"/>
          </p:cNvPicPr>
          <p:nvPr>
            <p:ph idx="1"/>
          </p:nvPr>
        </p:nvPicPr>
        <p:blipFill>
          <a:blip r:embed="rId2"/>
          <a:stretch>
            <a:fillRect/>
          </a:stretch>
        </p:blipFill>
        <p:spPr>
          <a:xfrm>
            <a:off x="1039124" y="1825627"/>
            <a:ext cx="10113748" cy="4351336"/>
          </a:xfrm>
          <a:ln w="25402">
            <a:solidFill>
              <a:srgbClr val="2F528F"/>
            </a:solidFill>
            <a:prstDash val="soli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E56D88-EDBE-55A1-6EB9-1C7E215F5123}"/>
              </a:ext>
            </a:extLst>
          </p:cNvPr>
          <p:cNvSpPr txBox="1">
            <a:spLocks noGrp="1"/>
          </p:cNvSpPr>
          <p:nvPr>
            <p:ph type="title"/>
          </p:nvPr>
        </p:nvSpPr>
        <p:spPr/>
        <p:txBody>
          <a:bodyPr anchorCtr="1"/>
          <a:lstStyle/>
          <a:p>
            <a:pPr lvl="0" algn="ctr"/>
            <a:r>
              <a:rPr lang="fr-CH" sz="2000" dirty="0"/>
              <a:t>«+ </a:t>
            </a:r>
            <a:r>
              <a:rPr lang="fr-CH" sz="2000" cap="all" dirty="0"/>
              <a:t>initialiser le processus de validation</a:t>
            </a:r>
            <a:r>
              <a:rPr lang="fr-CH" dirty="0"/>
              <a:t>» = Valide le rapport</a:t>
            </a:r>
          </a:p>
        </p:txBody>
      </p:sp>
      <p:pic>
        <p:nvPicPr>
          <p:cNvPr id="3" name="Espace réservé du contenu 4">
            <a:extLst>
              <a:ext uri="{FF2B5EF4-FFF2-40B4-BE49-F238E27FC236}">
                <a16:creationId xmlns:a16="http://schemas.microsoft.com/office/drawing/2014/main" id="{86DADF80-4AB4-3F82-D121-B9C92673AED4}"/>
              </a:ext>
            </a:extLst>
          </p:cNvPr>
          <p:cNvPicPr>
            <a:picLocks noGrp="1" noChangeAspect="1"/>
          </p:cNvPicPr>
          <p:nvPr>
            <p:ph idx="1"/>
          </p:nvPr>
        </p:nvPicPr>
        <p:blipFill>
          <a:blip r:embed="rId2"/>
          <a:stretch>
            <a:fillRect/>
          </a:stretch>
        </p:blipFill>
        <p:spPr>
          <a:xfrm>
            <a:off x="838203" y="2544007"/>
            <a:ext cx="10515600" cy="2914576"/>
          </a:xfrm>
          <a:ln w="25402">
            <a:solidFill>
              <a:srgbClr val="2F528F">
                <a:alpha val="99000"/>
              </a:srgbClr>
            </a:solidFill>
            <a:prstDash val="solid"/>
          </a:ln>
        </p:spPr>
      </p:pic>
      <p:sp>
        <p:nvSpPr>
          <p:cNvPr id="4" name="Flèche : droite 5">
            <a:extLst>
              <a:ext uri="{FF2B5EF4-FFF2-40B4-BE49-F238E27FC236}">
                <a16:creationId xmlns:a16="http://schemas.microsoft.com/office/drawing/2014/main" id="{F8459944-9D99-D498-4C14-94772A3B9436}"/>
              </a:ext>
            </a:extLst>
          </p:cNvPr>
          <p:cNvSpPr/>
          <p:nvPr/>
        </p:nvSpPr>
        <p:spPr>
          <a:xfrm>
            <a:off x="7382106" y="4920505"/>
            <a:ext cx="1683831" cy="356835"/>
          </a:xfrm>
          <a:custGeom>
            <a:avLst>
              <a:gd name="f0" fmla="val 1931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55</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4367814"/>
            <a:ext cx="1591056" cy="452761"/>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632498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5F92D-2422-828F-A573-7763785A7599}"/>
              </a:ext>
            </a:extLst>
          </p:cNvPr>
          <p:cNvSpPr txBox="1">
            <a:spLocks noGrp="1"/>
          </p:cNvSpPr>
          <p:nvPr>
            <p:ph type="title"/>
          </p:nvPr>
        </p:nvSpPr>
        <p:spPr/>
        <p:txBody>
          <a:bodyPr anchorCtr="1"/>
          <a:lstStyle/>
          <a:p>
            <a:pPr lvl="0" algn="ctr"/>
            <a:r>
              <a:rPr lang="fr-CH" b="1">
                <a:solidFill>
                  <a:srgbClr val="FF0000"/>
                </a:solidFill>
              </a:rPr>
              <a:t>Commandes</a:t>
            </a:r>
            <a:br>
              <a:rPr lang="fr-CH"/>
            </a:br>
            <a:r>
              <a:rPr lang="fr-CH"/>
              <a:t>Munition</a:t>
            </a:r>
          </a:p>
        </p:txBody>
      </p:sp>
      <p:pic>
        <p:nvPicPr>
          <p:cNvPr id="3" name="Espace réservé du contenu 4">
            <a:extLst>
              <a:ext uri="{FF2B5EF4-FFF2-40B4-BE49-F238E27FC236}">
                <a16:creationId xmlns:a16="http://schemas.microsoft.com/office/drawing/2014/main" id="{3DDF3313-35B5-40CE-0B86-4221C3DED7EA}"/>
              </a:ext>
            </a:extLst>
          </p:cNvPr>
          <p:cNvPicPr>
            <a:picLocks noGrp="1" noChangeAspect="1"/>
          </p:cNvPicPr>
          <p:nvPr>
            <p:ph idx="1"/>
          </p:nvPr>
        </p:nvPicPr>
        <p:blipFill>
          <a:blip r:embed="rId2"/>
          <a:stretch>
            <a:fillRect/>
          </a:stretch>
        </p:blipFill>
        <p:spPr>
          <a:xfrm>
            <a:off x="838203" y="2181045"/>
            <a:ext cx="10515600" cy="3640500"/>
          </a:xfrm>
          <a:ln w="25402">
            <a:solidFill>
              <a:srgbClr val="2F528F"/>
            </a:solidFill>
            <a:prstDash val="solid"/>
          </a:ln>
        </p:spPr>
      </p:pic>
      <p:sp>
        <p:nvSpPr>
          <p:cNvPr id="4" name="Flèche : droite 5">
            <a:extLst>
              <a:ext uri="{FF2B5EF4-FFF2-40B4-BE49-F238E27FC236}">
                <a16:creationId xmlns:a16="http://schemas.microsoft.com/office/drawing/2014/main" id="{C5EE6408-B893-45FB-01C0-436B2EFCD3B8}"/>
              </a:ext>
            </a:extLst>
          </p:cNvPr>
          <p:cNvSpPr/>
          <p:nvPr/>
        </p:nvSpPr>
        <p:spPr>
          <a:xfrm rot="3245095">
            <a:off x="8452619" y="3189251"/>
            <a:ext cx="1561173" cy="669075"/>
          </a:xfrm>
          <a:custGeom>
            <a:avLst>
              <a:gd name="f0" fmla="val 1697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BE02D-F616-C027-EF20-6A7E14D3807A}"/>
              </a:ext>
            </a:extLst>
          </p:cNvPr>
          <p:cNvSpPr txBox="1">
            <a:spLocks noGrp="1"/>
          </p:cNvSpPr>
          <p:nvPr>
            <p:ph type="title"/>
          </p:nvPr>
        </p:nvSpPr>
        <p:spPr/>
        <p:txBody>
          <a:bodyPr anchorCtr="1"/>
          <a:lstStyle/>
          <a:p>
            <a:pPr lvl="0" algn="ctr"/>
            <a:r>
              <a:rPr lang="fr-CH"/>
              <a:t>Saisir les informations demandées</a:t>
            </a:r>
          </a:p>
        </p:txBody>
      </p:sp>
      <p:pic>
        <p:nvPicPr>
          <p:cNvPr id="3" name="Espace réservé du contenu 4">
            <a:extLst>
              <a:ext uri="{FF2B5EF4-FFF2-40B4-BE49-F238E27FC236}">
                <a16:creationId xmlns:a16="http://schemas.microsoft.com/office/drawing/2014/main" id="{840A1C4E-9A52-CF6E-2C0C-384AEF9A91E5}"/>
              </a:ext>
            </a:extLst>
          </p:cNvPr>
          <p:cNvPicPr>
            <a:picLocks noGrp="1" noChangeAspect="1"/>
          </p:cNvPicPr>
          <p:nvPr>
            <p:ph idx="1"/>
          </p:nvPr>
        </p:nvPicPr>
        <p:blipFill>
          <a:blip r:embed="rId2"/>
          <a:stretch>
            <a:fillRect/>
          </a:stretch>
        </p:blipFill>
        <p:spPr>
          <a:xfrm>
            <a:off x="3762399" y="1825627"/>
            <a:ext cx="4667207" cy="4351336"/>
          </a:xfrm>
          <a:ln w="25402">
            <a:solidFill>
              <a:srgbClr val="2F528F"/>
            </a:solidFill>
            <a:prstDash val="soli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5A625-5FDE-B3FD-0252-A2D37C4DBF22}"/>
              </a:ext>
            </a:extLst>
          </p:cNvPr>
          <p:cNvSpPr txBox="1">
            <a:spLocks noGrp="1"/>
          </p:cNvSpPr>
          <p:nvPr>
            <p:ph type="title"/>
          </p:nvPr>
        </p:nvSpPr>
        <p:spPr/>
        <p:txBody>
          <a:bodyPr anchorCtr="1"/>
          <a:lstStyle/>
          <a:p>
            <a:pPr lvl="0" algn="ctr"/>
            <a:r>
              <a:rPr lang="fr-CH" b="1">
                <a:solidFill>
                  <a:srgbClr val="FF0000"/>
                </a:solidFill>
              </a:rPr>
              <a:t>Commandes </a:t>
            </a:r>
            <a:br>
              <a:rPr lang="fr-CH"/>
            </a:br>
            <a:r>
              <a:rPr lang="fr-CH"/>
              <a:t>Armes-CJT</a:t>
            </a:r>
          </a:p>
        </p:txBody>
      </p:sp>
      <p:pic>
        <p:nvPicPr>
          <p:cNvPr id="3" name="Espace réservé du contenu 4">
            <a:extLst>
              <a:ext uri="{FF2B5EF4-FFF2-40B4-BE49-F238E27FC236}">
                <a16:creationId xmlns:a16="http://schemas.microsoft.com/office/drawing/2014/main" id="{C22FACB7-FE55-45C5-99A2-5F8C3AA2493B}"/>
              </a:ext>
            </a:extLst>
          </p:cNvPr>
          <p:cNvPicPr>
            <a:picLocks noGrp="1" noChangeAspect="1"/>
          </p:cNvPicPr>
          <p:nvPr>
            <p:ph idx="1"/>
          </p:nvPr>
        </p:nvPicPr>
        <p:blipFill>
          <a:blip r:embed="rId2"/>
          <a:stretch>
            <a:fillRect/>
          </a:stretch>
        </p:blipFill>
        <p:spPr>
          <a:xfrm>
            <a:off x="838203" y="2866269"/>
            <a:ext cx="10515600" cy="2270052"/>
          </a:xfrm>
          <a:ln w="25402">
            <a:solidFill>
              <a:srgbClr val="2F528F"/>
            </a:solidFill>
            <a:prstDash val="solid"/>
          </a:ln>
        </p:spPr>
      </p:pic>
      <p:sp>
        <p:nvSpPr>
          <p:cNvPr id="4" name="Flèche : droite 5">
            <a:extLst>
              <a:ext uri="{FF2B5EF4-FFF2-40B4-BE49-F238E27FC236}">
                <a16:creationId xmlns:a16="http://schemas.microsoft.com/office/drawing/2014/main" id="{E36176F4-5496-87DD-16C8-D58CCC6BE8D7}"/>
              </a:ext>
            </a:extLst>
          </p:cNvPr>
          <p:cNvSpPr/>
          <p:nvPr/>
        </p:nvSpPr>
        <p:spPr>
          <a:xfrm rot="1935142">
            <a:off x="8530691" y="2899335"/>
            <a:ext cx="1438506" cy="423742"/>
          </a:xfrm>
          <a:custGeom>
            <a:avLst>
              <a:gd name="f0" fmla="val 18419"/>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BDD08-40A0-3B6B-B76F-ED0A33E3E3C4}"/>
              </a:ext>
            </a:extLst>
          </p:cNvPr>
          <p:cNvSpPr txBox="1">
            <a:spLocks noGrp="1"/>
          </p:cNvSpPr>
          <p:nvPr>
            <p:ph type="title"/>
          </p:nvPr>
        </p:nvSpPr>
        <p:spPr/>
        <p:txBody>
          <a:bodyPr anchorCtr="1"/>
          <a:lstStyle/>
          <a:p>
            <a:pPr lvl="0" algn="ctr"/>
            <a:r>
              <a:rPr lang="fr-CH"/>
              <a:t>Saisir les informations demandées</a:t>
            </a:r>
          </a:p>
        </p:txBody>
      </p:sp>
      <p:pic>
        <p:nvPicPr>
          <p:cNvPr id="3" name="Espace réservé du contenu 4">
            <a:extLst>
              <a:ext uri="{FF2B5EF4-FFF2-40B4-BE49-F238E27FC236}">
                <a16:creationId xmlns:a16="http://schemas.microsoft.com/office/drawing/2014/main" id="{C214BFCA-40D7-E9C2-9FC2-70629B2CD6B6}"/>
              </a:ext>
            </a:extLst>
          </p:cNvPr>
          <p:cNvPicPr>
            <a:picLocks noGrp="1" noChangeAspect="1"/>
          </p:cNvPicPr>
          <p:nvPr>
            <p:ph idx="1"/>
          </p:nvPr>
        </p:nvPicPr>
        <p:blipFill>
          <a:blip r:embed="rId2"/>
          <a:stretch>
            <a:fillRect/>
          </a:stretch>
        </p:blipFill>
        <p:spPr>
          <a:xfrm>
            <a:off x="3376412" y="1825627"/>
            <a:ext cx="5439171" cy="4351336"/>
          </a:xfrm>
          <a:ln w="25402">
            <a:solidFill>
              <a:srgbClr val="2F528F"/>
            </a:solidFill>
            <a:prstDash val="soli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6</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1873188"/>
            <a:ext cx="1591056" cy="399495"/>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4478448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60</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14059" y="4607513"/>
            <a:ext cx="1591056" cy="376945"/>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1504825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F429A-F49A-F8FD-D721-1624A30B531D}"/>
              </a:ext>
            </a:extLst>
          </p:cNvPr>
          <p:cNvSpPr txBox="1">
            <a:spLocks noGrp="1"/>
          </p:cNvSpPr>
          <p:nvPr>
            <p:ph type="title"/>
          </p:nvPr>
        </p:nvSpPr>
        <p:spPr>
          <a:xfrm>
            <a:off x="838203" y="365129"/>
            <a:ext cx="10515600" cy="2378070"/>
          </a:xfrm>
        </p:spPr>
        <p:txBody>
          <a:bodyPr anchorCtr="1"/>
          <a:lstStyle/>
          <a:p>
            <a:pPr lvl="0" algn="ctr"/>
            <a:r>
              <a:rPr lang="fr-CH" sz="2200" b="1" dirty="0">
                <a:solidFill>
                  <a:srgbClr val="FF0000"/>
                </a:solidFill>
              </a:rPr>
              <a:t>Validation</a:t>
            </a:r>
            <a:br>
              <a:rPr lang="fr-CH" sz="2200" dirty="0"/>
            </a:br>
            <a:r>
              <a:rPr lang="fr-CH" sz="2200" dirty="0"/>
              <a:t>Annonce du comité / Rapport de tir fusil / Rapport de tir pistolet / </a:t>
            </a:r>
            <a:br>
              <a:rPr lang="fr-CH" sz="2200" dirty="0"/>
            </a:br>
            <a:r>
              <a:rPr lang="fr-CH" sz="2200" dirty="0"/>
              <a:t>Liste des restés / Commande de munitions</a:t>
            </a:r>
            <a:br>
              <a:rPr lang="fr-CH" sz="2200" dirty="0"/>
            </a:br>
            <a:br>
              <a:rPr lang="fr-CH" sz="2200" dirty="0"/>
            </a:br>
            <a:r>
              <a:rPr lang="fr-CH" sz="2200" dirty="0"/>
              <a:t>Cliquer sur le rapport souhaité puis </a:t>
            </a:r>
            <a:br>
              <a:rPr lang="fr-CH" sz="2200" dirty="0"/>
            </a:br>
            <a:r>
              <a:rPr lang="fr-CH" sz="2200" dirty="0"/>
              <a:t>A la fin de la liste souhaitée </a:t>
            </a:r>
            <a:br>
              <a:rPr lang="fr-CH" sz="2200" dirty="0"/>
            </a:br>
            <a:r>
              <a:rPr lang="fr-CH" sz="2200" dirty="0"/>
              <a:t>«+</a:t>
            </a:r>
            <a:r>
              <a:rPr lang="fr-CH" sz="2000" dirty="0"/>
              <a:t> INITIALISER LE PROCESSUS DE VALIDATION</a:t>
            </a:r>
            <a:r>
              <a:rPr lang="fr-CH" sz="2200" dirty="0"/>
              <a:t>» = Valider la liste du comité</a:t>
            </a:r>
          </a:p>
        </p:txBody>
      </p:sp>
      <p:pic>
        <p:nvPicPr>
          <p:cNvPr id="3" name="Espace réservé du contenu 4">
            <a:extLst>
              <a:ext uri="{FF2B5EF4-FFF2-40B4-BE49-F238E27FC236}">
                <a16:creationId xmlns:a16="http://schemas.microsoft.com/office/drawing/2014/main" id="{195BA4D0-A3EC-00C6-4557-C17C5E143E1C}"/>
              </a:ext>
            </a:extLst>
          </p:cNvPr>
          <p:cNvPicPr>
            <a:picLocks noGrp="1" noChangeAspect="1"/>
          </p:cNvPicPr>
          <p:nvPr>
            <p:ph idx="1"/>
          </p:nvPr>
        </p:nvPicPr>
        <p:blipFill>
          <a:blip r:embed="rId2"/>
          <a:stretch>
            <a:fillRect/>
          </a:stretch>
        </p:blipFill>
        <p:spPr>
          <a:xfrm>
            <a:off x="838203" y="3735360"/>
            <a:ext cx="10515600" cy="531869"/>
          </a:xfrm>
          <a:ln w="25402">
            <a:solidFill>
              <a:srgbClr val="2F528F"/>
            </a:solidFill>
            <a:prstDash val="soli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62</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14059" y="5033639"/>
            <a:ext cx="1591056" cy="376945"/>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2039947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FBA58-B45F-C2B4-5DD8-6AD055F00EA4}"/>
              </a:ext>
            </a:extLst>
          </p:cNvPr>
          <p:cNvSpPr txBox="1">
            <a:spLocks noGrp="1"/>
          </p:cNvSpPr>
          <p:nvPr>
            <p:ph type="title"/>
          </p:nvPr>
        </p:nvSpPr>
        <p:spPr/>
        <p:txBody>
          <a:bodyPr anchorCtr="1"/>
          <a:lstStyle/>
          <a:p>
            <a:pPr lvl="0" algn="ctr"/>
            <a:r>
              <a:rPr lang="fr-CH" b="1" dirty="0">
                <a:solidFill>
                  <a:srgbClr val="FF0000"/>
                </a:solidFill>
              </a:rPr>
              <a:t>Décomptes </a:t>
            </a:r>
            <a:br>
              <a:rPr lang="fr-CH" dirty="0"/>
            </a:br>
            <a:r>
              <a:rPr lang="fr-CH" i="1" dirty="0">
                <a:solidFill>
                  <a:srgbClr val="4472C4"/>
                </a:solidFill>
              </a:rPr>
              <a:t>Information </a:t>
            </a:r>
            <a:endParaRPr lang="fr-CH" dirty="0">
              <a:solidFill>
                <a:srgbClr val="FF0000"/>
              </a:solidFill>
              <a:highlight>
                <a:srgbClr val="FFFF00"/>
              </a:highlight>
            </a:endParaRPr>
          </a:p>
        </p:txBody>
      </p:sp>
      <p:pic>
        <p:nvPicPr>
          <p:cNvPr id="3" name="Espace réservé du contenu 4">
            <a:extLst>
              <a:ext uri="{FF2B5EF4-FFF2-40B4-BE49-F238E27FC236}">
                <a16:creationId xmlns:a16="http://schemas.microsoft.com/office/drawing/2014/main" id="{78AE9D69-87AA-F8A6-5649-F8858DEFF78B}"/>
              </a:ext>
            </a:extLst>
          </p:cNvPr>
          <p:cNvPicPr>
            <a:picLocks noGrp="1" noChangeAspect="1"/>
          </p:cNvPicPr>
          <p:nvPr>
            <p:ph idx="1"/>
          </p:nvPr>
        </p:nvPicPr>
        <p:blipFill>
          <a:blip r:embed="rId2"/>
          <a:stretch>
            <a:fillRect/>
          </a:stretch>
        </p:blipFill>
        <p:spPr>
          <a:xfrm>
            <a:off x="838203" y="2251856"/>
            <a:ext cx="10515600" cy="3498887"/>
          </a:xfrm>
          <a:ln w="25402">
            <a:solidFill>
              <a:srgbClr val="4472C4"/>
            </a:solidFill>
            <a:prstDash val="solid"/>
          </a:ln>
        </p:spPr>
      </p:pic>
      <p:sp>
        <p:nvSpPr>
          <p:cNvPr id="4" name="Flèche : gauche 5">
            <a:extLst>
              <a:ext uri="{FF2B5EF4-FFF2-40B4-BE49-F238E27FC236}">
                <a16:creationId xmlns:a16="http://schemas.microsoft.com/office/drawing/2014/main" id="{0ED1C6AE-04BF-E134-4DF4-825DB4076F6C}"/>
              </a:ext>
            </a:extLst>
          </p:cNvPr>
          <p:cNvSpPr/>
          <p:nvPr/>
        </p:nvSpPr>
        <p:spPr>
          <a:xfrm rot="18728088">
            <a:off x="7315199" y="3135385"/>
            <a:ext cx="1320795" cy="450268"/>
          </a:xfrm>
          <a:custGeom>
            <a:avLst>
              <a:gd name="f0" fmla="val 368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f21 f22 1"/>
              <a:gd name="f30" fmla="*/ f22 f13 1"/>
              <a:gd name="f31" fmla="*/ f21 f12 1"/>
              <a:gd name="f32" fmla="+- f25 0 f3"/>
              <a:gd name="f33" fmla="+- f26 0 f3"/>
              <a:gd name="f34" fmla="*/ 21600 f27 1"/>
              <a:gd name="f35" fmla="*/ 0 f27 1"/>
              <a:gd name="f36" fmla="*/ f29 1 10800"/>
              <a:gd name="f37" fmla="*/ f28 f13 1"/>
              <a:gd name="f38" fmla="+- f21 0 f36"/>
              <a:gd name="f39" fmla="*/ f35 1 f27"/>
              <a:gd name="f40" fmla="*/ f34 1 f27"/>
              <a:gd name="f41" fmla="*/ f38 f12 1"/>
              <a:gd name="f42" fmla="*/ f40 f12 1"/>
              <a:gd name="f43" fmla="*/ f39 f13 1"/>
              <a:gd name="f44" fmla="*/ f40 f13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1" t="f30" r="f42" b="f37"/>
            <a:pathLst>
              <a:path w="21600" h="21600">
                <a:moveTo>
                  <a:pt x="f8" y="f22"/>
                </a:moveTo>
                <a:lnTo>
                  <a:pt x="f21" y="f22"/>
                </a:lnTo>
                <a:lnTo>
                  <a:pt x="f21" y="f7"/>
                </a:lnTo>
                <a:lnTo>
                  <a:pt x="f7" y="f9"/>
                </a:lnTo>
                <a:lnTo>
                  <a:pt x="f21" y="f8"/>
                </a:lnTo>
                <a:lnTo>
                  <a:pt x="f21" y="f28"/>
                </a:lnTo>
                <a:lnTo>
                  <a:pt x="f8" y="f28"/>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64</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5424255"/>
            <a:ext cx="1591056" cy="381741"/>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4099055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92508-9A83-0ACE-9DB4-FE4B9B46C778}"/>
              </a:ext>
            </a:extLst>
          </p:cNvPr>
          <p:cNvSpPr txBox="1">
            <a:spLocks noGrp="1"/>
          </p:cNvSpPr>
          <p:nvPr>
            <p:ph type="title"/>
          </p:nvPr>
        </p:nvSpPr>
        <p:spPr/>
        <p:txBody>
          <a:bodyPr anchorCtr="1"/>
          <a:lstStyle/>
          <a:p>
            <a:pPr lvl="0" algn="ctr"/>
            <a:r>
              <a:rPr lang="fr-CH" b="1" dirty="0">
                <a:solidFill>
                  <a:srgbClr val="FF0000"/>
                </a:solidFill>
              </a:rPr>
              <a:t>Evaluations</a:t>
            </a:r>
            <a:br>
              <a:rPr lang="fr-CH" dirty="0"/>
            </a:br>
            <a:r>
              <a:rPr lang="fr-CH" dirty="0"/>
              <a:t>Permet d’obtenir différentes listes Excel</a:t>
            </a:r>
            <a:br>
              <a:rPr lang="fr-CH" dirty="0"/>
            </a:br>
            <a:r>
              <a:rPr lang="fr-CH" dirty="0"/>
              <a:t>Personnes / Journées de tir / Résultats de tir / Formation</a:t>
            </a:r>
          </a:p>
        </p:txBody>
      </p:sp>
      <p:pic>
        <p:nvPicPr>
          <p:cNvPr id="3" name="Espace réservé du contenu 4">
            <a:extLst>
              <a:ext uri="{FF2B5EF4-FFF2-40B4-BE49-F238E27FC236}">
                <a16:creationId xmlns:a16="http://schemas.microsoft.com/office/drawing/2014/main" id="{E626808B-CE07-75F8-081B-8CFA8F62E0D6}"/>
              </a:ext>
            </a:extLst>
          </p:cNvPr>
          <p:cNvPicPr>
            <a:picLocks noGrp="1" noChangeAspect="1"/>
          </p:cNvPicPr>
          <p:nvPr>
            <p:ph idx="1"/>
          </p:nvPr>
        </p:nvPicPr>
        <p:blipFill>
          <a:blip r:embed="rId2"/>
          <a:stretch>
            <a:fillRect/>
          </a:stretch>
        </p:blipFill>
        <p:spPr>
          <a:xfrm>
            <a:off x="765051" y="3223927"/>
            <a:ext cx="10515600" cy="2338916"/>
          </a:xfrm>
          <a:ln w="25402">
            <a:solidFill>
              <a:srgbClr val="2F528F"/>
            </a:solidFill>
            <a:prstDash val="soli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10454-97F0-5FF3-1983-BFA345435C60}"/>
              </a:ext>
            </a:extLst>
          </p:cNvPr>
          <p:cNvSpPr txBox="1">
            <a:spLocks noGrp="1"/>
          </p:cNvSpPr>
          <p:nvPr>
            <p:ph type="title"/>
          </p:nvPr>
        </p:nvSpPr>
        <p:spPr>
          <a:xfrm>
            <a:off x="838203" y="365129"/>
            <a:ext cx="10515600" cy="318357"/>
          </a:xfrm>
        </p:spPr>
        <p:txBody>
          <a:bodyPr>
            <a:normAutofit fontScale="90000"/>
          </a:bodyPr>
          <a:lstStyle/>
          <a:p>
            <a:pPr lvl="0"/>
            <a:r>
              <a:rPr lang="fr-CH" sz="2200"/>
              <a:t> </a:t>
            </a:r>
          </a:p>
        </p:txBody>
      </p:sp>
      <p:pic>
        <p:nvPicPr>
          <p:cNvPr id="3" name="Espace réservé du contenu 4">
            <a:extLst>
              <a:ext uri="{FF2B5EF4-FFF2-40B4-BE49-F238E27FC236}">
                <a16:creationId xmlns:a16="http://schemas.microsoft.com/office/drawing/2014/main" id="{9E32FEBE-79A9-ABFE-7754-F027FA2AA09A}"/>
              </a:ext>
            </a:extLst>
          </p:cNvPr>
          <p:cNvPicPr>
            <a:picLocks noGrp="1" noChangeAspect="1"/>
          </p:cNvPicPr>
          <p:nvPr>
            <p:ph idx="1"/>
          </p:nvPr>
        </p:nvPicPr>
        <p:blipFill>
          <a:blip r:embed="rId2"/>
          <a:stretch>
            <a:fillRect/>
          </a:stretch>
        </p:blipFill>
        <p:spPr>
          <a:xfrm>
            <a:off x="939792" y="2835563"/>
            <a:ext cx="10515600" cy="1657039"/>
          </a:xfrm>
          <a:ln w="25402">
            <a:solidFill>
              <a:srgbClr val="4472C4"/>
            </a:solidFill>
            <a:prstDash val="solid"/>
          </a:ln>
        </p:spPr>
      </p:pic>
      <p:pic>
        <p:nvPicPr>
          <p:cNvPr id="4" name="Image 6">
            <a:extLst>
              <a:ext uri="{FF2B5EF4-FFF2-40B4-BE49-F238E27FC236}">
                <a16:creationId xmlns:a16="http://schemas.microsoft.com/office/drawing/2014/main" id="{67620729-C878-6E8D-21FE-74FAF6CF8AF0}"/>
              </a:ext>
            </a:extLst>
          </p:cNvPr>
          <p:cNvPicPr>
            <a:picLocks noChangeAspect="1"/>
          </p:cNvPicPr>
          <p:nvPr/>
        </p:nvPicPr>
        <p:blipFill>
          <a:blip r:embed="rId3"/>
          <a:stretch>
            <a:fillRect/>
          </a:stretch>
        </p:blipFill>
        <p:spPr>
          <a:xfrm>
            <a:off x="967508" y="4727886"/>
            <a:ext cx="10515600" cy="1446626"/>
          </a:xfrm>
          <a:prstGeom prst="rect">
            <a:avLst/>
          </a:prstGeom>
          <a:noFill/>
          <a:ln w="25402" cap="flat">
            <a:solidFill>
              <a:srgbClr val="4472C4"/>
            </a:solidFill>
            <a:prstDash val="solid"/>
            <a:miter/>
          </a:ln>
        </p:spPr>
      </p:pic>
      <p:pic>
        <p:nvPicPr>
          <p:cNvPr id="5" name="Image 7">
            <a:extLst>
              <a:ext uri="{FF2B5EF4-FFF2-40B4-BE49-F238E27FC236}">
                <a16:creationId xmlns:a16="http://schemas.microsoft.com/office/drawing/2014/main" id="{41308577-F34B-92FE-8287-DB95405F91C0}"/>
              </a:ext>
            </a:extLst>
          </p:cNvPr>
          <p:cNvPicPr>
            <a:picLocks noChangeAspect="1"/>
          </p:cNvPicPr>
          <p:nvPr/>
        </p:nvPicPr>
        <p:blipFill>
          <a:blip r:embed="rId4"/>
          <a:stretch>
            <a:fillRect/>
          </a:stretch>
        </p:blipFill>
        <p:spPr>
          <a:xfrm>
            <a:off x="967508" y="812764"/>
            <a:ext cx="10515600" cy="1715789"/>
          </a:xfrm>
          <a:prstGeom prst="rect">
            <a:avLst/>
          </a:prstGeom>
          <a:noFill/>
          <a:ln w="25402" cap="flat">
            <a:solidFill>
              <a:srgbClr val="4472C4"/>
            </a:solidFill>
            <a:prstDash val="solid"/>
            <a:miter/>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67</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5921406"/>
            <a:ext cx="1591056" cy="314801"/>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9474519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796D05-9E27-C6A8-3A8C-98172DF5EF9A}"/>
              </a:ext>
            </a:extLst>
          </p:cNvPr>
          <p:cNvSpPr txBox="1">
            <a:spLocks noGrp="1"/>
          </p:cNvSpPr>
          <p:nvPr>
            <p:ph type="title"/>
          </p:nvPr>
        </p:nvSpPr>
        <p:spPr/>
        <p:txBody>
          <a:bodyPr anchorCtr="1"/>
          <a:lstStyle/>
          <a:p>
            <a:pPr lvl="0" algn="ctr"/>
            <a:r>
              <a:rPr lang="fr-CH" sz="2200" b="1">
                <a:solidFill>
                  <a:srgbClr val="FF0000"/>
                </a:solidFill>
              </a:rPr>
              <a:t>Utilisateurs – Réservé aux présidents</a:t>
            </a:r>
            <a:br>
              <a:rPr lang="fr-CH" sz="2200"/>
            </a:br>
            <a:r>
              <a:rPr lang="fr-CH" sz="2200"/>
              <a:t>Permet d’ajouter des utilisateurs</a:t>
            </a:r>
            <a:br>
              <a:rPr lang="fr-CH" sz="2200"/>
            </a:br>
            <a:r>
              <a:rPr lang="fr-CH" sz="2200" b="1"/>
              <a:t>«+ Nouveau» </a:t>
            </a:r>
            <a:r>
              <a:rPr lang="fr-CH" sz="2200"/>
              <a:t>saisir le mail de la personne puis Ajouter</a:t>
            </a:r>
            <a:br>
              <a:rPr lang="fr-CH" sz="2200"/>
            </a:br>
            <a:endParaRPr lang="fr-CH" sz="2200"/>
          </a:p>
        </p:txBody>
      </p:sp>
      <p:pic>
        <p:nvPicPr>
          <p:cNvPr id="3" name="Espace réservé du contenu 4">
            <a:extLst>
              <a:ext uri="{FF2B5EF4-FFF2-40B4-BE49-F238E27FC236}">
                <a16:creationId xmlns:a16="http://schemas.microsoft.com/office/drawing/2014/main" id="{8619189B-31C9-1BC4-300E-54C120450C22}"/>
              </a:ext>
            </a:extLst>
          </p:cNvPr>
          <p:cNvPicPr>
            <a:picLocks noGrp="1" noChangeAspect="1"/>
          </p:cNvPicPr>
          <p:nvPr>
            <p:ph idx="1"/>
          </p:nvPr>
        </p:nvPicPr>
        <p:blipFill>
          <a:blip r:embed="rId2"/>
          <a:stretch>
            <a:fillRect/>
          </a:stretch>
        </p:blipFill>
        <p:spPr>
          <a:xfrm>
            <a:off x="1999673" y="2372291"/>
            <a:ext cx="8192639" cy="3258007"/>
          </a:xfrm>
          <a:ln w="25402">
            <a:solidFill>
              <a:srgbClr val="2F528F"/>
            </a:solidFill>
            <a:prstDash val="solid"/>
          </a:ln>
        </p:spPr>
      </p:pic>
      <p:sp>
        <p:nvSpPr>
          <p:cNvPr id="4" name="Flèche : droite 5">
            <a:extLst>
              <a:ext uri="{FF2B5EF4-FFF2-40B4-BE49-F238E27FC236}">
                <a16:creationId xmlns:a16="http://schemas.microsoft.com/office/drawing/2014/main" id="{3C688086-7715-AF3D-87EF-C0A90B69DEAC}"/>
              </a:ext>
            </a:extLst>
          </p:cNvPr>
          <p:cNvSpPr/>
          <p:nvPr/>
        </p:nvSpPr>
        <p:spPr>
          <a:xfrm rot="2424712">
            <a:off x="8012819" y="4293229"/>
            <a:ext cx="1527715" cy="524106"/>
          </a:xfrm>
          <a:custGeom>
            <a:avLst>
              <a:gd name="f0" fmla="val 17895"/>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5" name="Rectangle 4">
            <a:extLst>
              <a:ext uri="{FF2B5EF4-FFF2-40B4-BE49-F238E27FC236}">
                <a16:creationId xmlns:a16="http://schemas.microsoft.com/office/drawing/2014/main" id="{63EB7A8B-A21A-DA72-C03C-90E1AC1C1948}"/>
              </a:ext>
            </a:extLst>
          </p:cNvPr>
          <p:cNvSpPr/>
          <p:nvPr/>
        </p:nvSpPr>
        <p:spPr>
          <a:xfrm>
            <a:off x="2641601" y="4230252"/>
            <a:ext cx="1154548" cy="120069"/>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EE7E9-6A62-F880-5421-5919ACCDE7DA}"/>
              </a:ext>
            </a:extLst>
          </p:cNvPr>
          <p:cNvSpPr txBox="1">
            <a:spLocks noGrp="1"/>
          </p:cNvSpPr>
          <p:nvPr>
            <p:ph type="title"/>
          </p:nvPr>
        </p:nvSpPr>
        <p:spPr/>
        <p:txBody>
          <a:bodyPr anchorCtr="1"/>
          <a:lstStyle/>
          <a:p>
            <a:pPr lvl="0" algn="ctr"/>
            <a:r>
              <a:rPr lang="fr-CH"/>
              <a:t>Attribuer les accès souhaités</a:t>
            </a:r>
          </a:p>
        </p:txBody>
      </p:sp>
      <p:pic>
        <p:nvPicPr>
          <p:cNvPr id="3" name="Espace réservé du contenu 4">
            <a:extLst>
              <a:ext uri="{FF2B5EF4-FFF2-40B4-BE49-F238E27FC236}">
                <a16:creationId xmlns:a16="http://schemas.microsoft.com/office/drawing/2014/main" id="{01888022-ADF0-D645-B7AD-6C79871EF97E}"/>
              </a:ext>
            </a:extLst>
          </p:cNvPr>
          <p:cNvPicPr>
            <a:picLocks noGrp="1" noChangeAspect="1"/>
          </p:cNvPicPr>
          <p:nvPr>
            <p:ph idx="1"/>
          </p:nvPr>
        </p:nvPicPr>
        <p:blipFill>
          <a:blip r:embed="rId2"/>
          <a:stretch>
            <a:fillRect/>
          </a:stretch>
        </p:blipFill>
        <p:spPr>
          <a:xfrm>
            <a:off x="2857088" y="1825627"/>
            <a:ext cx="6477819" cy="4351336"/>
          </a:xfrm>
          <a:ln w="25402">
            <a:solidFill>
              <a:srgbClr val="2F528F"/>
            </a:solidFill>
            <a:prstDash val="soli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EF3E9-E69A-5A93-81A6-487B3DB094E6}"/>
              </a:ext>
            </a:extLst>
          </p:cNvPr>
          <p:cNvSpPr txBox="1">
            <a:spLocks noGrp="1"/>
          </p:cNvSpPr>
          <p:nvPr>
            <p:ph type="title"/>
          </p:nvPr>
        </p:nvSpPr>
        <p:spPr/>
        <p:txBody>
          <a:bodyPr anchorCtr="1"/>
          <a:lstStyle/>
          <a:p>
            <a:pPr lvl="0" algn="ctr"/>
            <a:r>
              <a:rPr lang="fr-CH" b="1">
                <a:solidFill>
                  <a:srgbClr val="FF0000"/>
                </a:solidFill>
              </a:rPr>
              <a:t>Journée de tir</a:t>
            </a:r>
            <a:br>
              <a:rPr lang="fr-CH" i="1">
                <a:solidFill>
                  <a:srgbClr val="4472C4"/>
                </a:solidFill>
              </a:rPr>
            </a:br>
            <a:r>
              <a:rPr lang="fr-CH" i="1">
                <a:solidFill>
                  <a:srgbClr val="4472C4"/>
                </a:solidFill>
              </a:rPr>
              <a:t>Information</a:t>
            </a:r>
            <a:br>
              <a:rPr lang="fr-CH" i="1"/>
            </a:br>
            <a:r>
              <a:rPr lang="fr-CH"/>
              <a:t>Cela permet de retrouver les jours de tir annoncés</a:t>
            </a:r>
          </a:p>
        </p:txBody>
      </p:sp>
      <p:pic>
        <p:nvPicPr>
          <p:cNvPr id="3" name="Espace réservé du contenu 4">
            <a:extLst>
              <a:ext uri="{FF2B5EF4-FFF2-40B4-BE49-F238E27FC236}">
                <a16:creationId xmlns:a16="http://schemas.microsoft.com/office/drawing/2014/main" id="{55C6B9CB-52BC-A46C-2D0A-E7E48DB20284}"/>
              </a:ext>
            </a:extLst>
          </p:cNvPr>
          <p:cNvPicPr>
            <a:picLocks noGrp="1" noChangeAspect="1"/>
          </p:cNvPicPr>
          <p:nvPr>
            <p:ph idx="1"/>
          </p:nvPr>
        </p:nvPicPr>
        <p:blipFill>
          <a:blip r:embed="rId2"/>
          <a:stretch>
            <a:fillRect/>
          </a:stretch>
        </p:blipFill>
        <p:spPr>
          <a:xfrm>
            <a:off x="3197931" y="1825627"/>
            <a:ext cx="5796143" cy="4351336"/>
          </a:xfrm>
          <a:ln w="25402">
            <a:solidFill>
              <a:srgbClr val="4472C4"/>
            </a:solidFill>
            <a:prstDash val="solid"/>
          </a:ln>
        </p:spPr>
      </p:pic>
      <p:sp>
        <p:nvSpPr>
          <p:cNvPr id="4" name="Espace réservé du pied de page 3">
            <a:extLst>
              <a:ext uri="{FF2B5EF4-FFF2-40B4-BE49-F238E27FC236}">
                <a16:creationId xmlns:a16="http://schemas.microsoft.com/office/drawing/2014/main" id="{152F2C67-AA93-1DC0-80D7-7409B367458C}"/>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5" name="Espace réservé du numéro de diapositive 4">
            <a:extLst>
              <a:ext uri="{FF2B5EF4-FFF2-40B4-BE49-F238E27FC236}">
                <a16:creationId xmlns:a16="http://schemas.microsoft.com/office/drawing/2014/main" id="{391872DB-A4E6-9EAF-65EC-02BB14A67E0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6A3776-8567-44EB-B779-AEEF61A3F7BD}" type="slidenum">
              <a:rPr/>
              <a:t>7</a:t>
            </a:fld>
            <a:endParaRPr lang="fr-CH" sz="1200" b="0" i="0" u="none" strike="noStrike" kern="1200" cap="none" spc="0" baseline="0">
              <a:solidFill>
                <a:srgbClr val="898989"/>
              </a:solidFill>
              <a:uFillTx/>
              <a:latin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1CCDCD-E95A-7E2C-5558-66BCAB5BDA83}"/>
              </a:ext>
            </a:extLst>
          </p:cNvPr>
          <p:cNvSpPr txBox="1">
            <a:spLocks noGrp="1"/>
          </p:cNvSpPr>
          <p:nvPr>
            <p:ph type="title"/>
          </p:nvPr>
        </p:nvSpPr>
        <p:spPr/>
        <p:txBody>
          <a:bodyPr/>
          <a:lstStyle/>
          <a:p>
            <a:pPr lvl="0"/>
            <a:r>
              <a:rPr lang="fr-CH"/>
              <a:t>Pour modifier des droits</a:t>
            </a:r>
          </a:p>
        </p:txBody>
      </p:sp>
      <p:pic>
        <p:nvPicPr>
          <p:cNvPr id="3" name="Espace réservé du contenu 4">
            <a:extLst>
              <a:ext uri="{FF2B5EF4-FFF2-40B4-BE49-F238E27FC236}">
                <a16:creationId xmlns:a16="http://schemas.microsoft.com/office/drawing/2014/main" id="{B1FCCD55-B35F-7A82-354A-5FE489E2D981}"/>
              </a:ext>
            </a:extLst>
          </p:cNvPr>
          <p:cNvPicPr>
            <a:picLocks noGrp="1" noChangeAspect="1"/>
          </p:cNvPicPr>
          <p:nvPr>
            <p:ph idx="1"/>
          </p:nvPr>
        </p:nvPicPr>
        <p:blipFill>
          <a:blip r:embed="rId2"/>
          <a:stretch>
            <a:fillRect/>
          </a:stretch>
        </p:blipFill>
        <p:spPr>
          <a:xfrm>
            <a:off x="838203" y="2925321"/>
            <a:ext cx="10515600" cy="2151939"/>
          </a:xfrm>
          <a:ln w="25402">
            <a:solidFill>
              <a:srgbClr val="2F528F"/>
            </a:solidFill>
            <a:prstDash val="solid"/>
          </a:ln>
        </p:spPr>
      </p:pic>
      <p:sp>
        <p:nvSpPr>
          <p:cNvPr id="4" name="Rectangle 5">
            <a:extLst>
              <a:ext uri="{FF2B5EF4-FFF2-40B4-BE49-F238E27FC236}">
                <a16:creationId xmlns:a16="http://schemas.microsoft.com/office/drawing/2014/main" id="{A950488C-8F43-6A07-8A37-6F9BB394A4CC}"/>
              </a:ext>
            </a:extLst>
          </p:cNvPr>
          <p:cNvSpPr/>
          <p:nvPr/>
        </p:nvSpPr>
        <p:spPr>
          <a:xfrm>
            <a:off x="2844798" y="4424214"/>
            <a:ext cx="2974113" cy="452582"/>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
        <p:nvSpPr>
          <p:cNvPr id="5" name="Flèche : droite 6">
            <a:extLst>
              <a:ext uri="{FF2B5EF4-FFF2-40B4-BE49-F238E27FC236}">
                <a16:creationId xmlns:a16="http://schemas.microsoft.com/office/drawing/2014/main" id="{D7FDBCBF-70D5-D0D6-973E-4C3276176028}"/>
              </a:ext>
            </a:extLst>
          </p:cNvPr>
          <p:cNvSpPr/>
          <p:nvPr/>
        </p:nvSpPr>
        <p:spPr>
          <a:xfrm rot="1269972">
            <a:off x="9561157" y="4046111"/>
            <a:ext cx="1431639" cy="358015"/>
          </a:xfrm>
          <a:custGeom>
            <a:avLst>
              <a:gd name="f0" fmla="val 18899"/>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CD2C66-8B69-D4F0-B8C2-BB795C682677}"/>
              </a:ext>
            </a:extLst>
          </p:cNvPr>
          <p:cNvSpPr txBox="1">
            <a:spLocks noGrp="1"/>
          </p:cNvSpPr>
          <p:nvPr>
            <p:ph type="title"/>
          </p:nvPr>
        </p:nvSpPr>
        <p:spPr/>
        <p:txBody>
          <a:bodyPr/>
          <a:lstStyle/>
          <a:p>
            <a:pPr lvl="0"/>
            <a:r>
              <a:rPr lang="fr-CH"/>
              <a:t> </a:t>
            </a:r>
          </a:p>
        </p:txBody>
      </p:sp>
      <p:pic>
        <p:nvPicPr>
          <p:cNvPr id="3" name="Espace réservé du contenu 4">
            <a:extLst>
              <a:ext uri="{FF2B5EF4-FFF2-40B4-BE49-F238E27FC236}">
                <a16:creationId xmlns:a16="http://schemas.microsoft.com/office/drawing/2014/main" id="{B80B2466-4B6D-A756-83FF-769835BEFFCA}"/>
              </a:ext>
            </a:extLst>
          </p:cNvPr>
          <p:cNvPicPr>
            <a:picLocks noGrp="1" noChangeAspect="1"/>
          </p:cNvPicPr>
          <p:nvPr>
            <p:ph idx="1"/>
          </p:nvPr>
        </p:nvPicPr>
        <p:blipFill>
          <a:blip r:embed="rId2"/>
          <a:stretch>
            <a:fillRect/>
          </a:stretch>
        </p:blipFill>
        <p:spPr>
          <a:xfrm>
            <a:off x="1205901" y="501804"/>
            <a:ext cx="9780184" cy="565285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68BF-03A7-C0CD-8B7E-E1F5F1BBD64F}"/>
              </a:ext>
            </a:extLst>
          </p:cNvPr>
          <p:cNvSpPr txBox="1">
            <a:spLocks noGrp="1"/>
          </p:cNvSpPr>
          <p:nvPr>
            <p:ph type="title"/>
          </p:nvPr>
        </p:nvSpPr>
        <p:spPr>
          <a:xfrm>
            <a:off x="838203" y="365129"/>
            <a:ext cx="10515600" cy="1244214"/>
          </a:xfrm>
        </p:spPr>
        <p:txBody>
          <a:bodyPr anchorCtr="1"/>
          <a:lstStyle/>
          <a:p>
            <a:pPr lvl="0" algn="ctr">
              <a:lnSpc>
                <a:spcPct val="100000"/>
              </a:lnSpc>
            </a:pPr>
            <a:r>
              <a:rPr lang="fr-CH"/>
              <a:t>Aperçu des rubriques</a:t>
            </a:r>
          </a:p>
        </p:txBody>
      </p:sp>
      <p:sp>
        <p:nvSpPr>
          <p:cNvPr id="3" name="Espace réservé du pied de page 3">
            <a:extLst>
              <a:ext uri="{FF2B5EF4-FFF2-40B4-BE49-F238E27FC236}">
                <a16:creationId xmlns:a16="http://schemas.microsoft.com/office/drawing/2014/main" id="{1253D182-26C4-FB24-3798-26616CFDCD4C}"/>
              </a:ext>
            </a:extLst>
          </p:cNvPr>
          <p:cNvSpPr txBox="1"/>
          <p:nvPr/>
        </p:nvSpPr>
        <p:spPr>
          <a:xfrm>
            <a:off x="4038603" y="6356351"/>
            <a:ext cx="4114800" cy="3427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4" name="Espace réservé du numéro de diapositive 4">
            <a:extLst>
              <a:ext uri="{FF2B5EF4-FFF2-40B4-BE49-F238E27FC236}">
                <a16:creationId xmlns:a16="http://schemas.microsoft.com/office/drawing/2014/main" id="{DE6B0840-7F39-DAB8-3E74-BDB90ACCAA7B}"/>
              </a:ext>
            </a:extLst>
          </p:cNvPr>
          <p:cNvSpPr txBox="1"/>
          <p:nvPr/>
        </p:nvSpPr>
        <p:spPr>
          <a:xfrm>
            <a:off x="8610603" y="6356351"/>
            <a:ext cx="2743200" cy="342726"/>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86C6E-BCF7-4101-A289-F9B7719B5D8F}" type="slidenum">
              <a:rPr/>
              <a:t>8</a:t>
            </a:fld>
            <a:endParaRPr lang="fr-CH" sz="1200" b="0" i="0" u="none" strike="noStrike" kern="1200" cap="none" spc="0" baseline="0">
              <a:solidFill>
                <a:srgbClr val="898989"/>
              </a:solidFill>
              <a:uFillTx/>
              <a:latin typeface="Calibri"/>
            </a:endParaRPr>
          </a:p>
        </p:txBody>
      </p:sp>
      <p:pic>
        <p:nvPicPr>
          <p:cNvPr id="5" name="Image 15">
            <a:extLst>
              <a:ext uri="{FF2B5EF4-FFF2-40B4-BE49-F238E27FC236}">
                <a16:creationId xmlns:a16="http://schemas.microsoft.com/office/drawing/2014/main" id="{50799F59-B996-7546-75AA-343EC6648926}"/>
              </a:ext>
            </a:extLst>
          </p:cNvPr>
          <p:cNvPicPr>
            <a:picLocks noChangeAspect="1"/>
          </p:cNvPicPr>
          <p:nvPr/>
        </p:nvPicPr>
        <p:blipFill>
          <a:blip r:embed="rId2"/>
          <a:stretch>
            <a:fillRect/>
          </a:stretch>
        </p:blipFill>
        <p:spPr>
          <a:xfrm>
            <a:off x="0" y="1188720"/>
            <a:ext cx="12191996" cy="4917981"/>
          </a:xfrm>
          <a:prstGeom prst="rect">
            <a:avLst/>
          </a:prstGeom>
          <a:noFill/>
          <a:ln w="25402" cap="flat">
            <a:solidFill>
              <a:srgbClr val="4472C4"/>
            </a:solidFill>
            <a:prstDash val="solid"/>
            <a:miter/>
          </a:ln>
        </p:spPr>
      </p:pic>
      <p:sp>
        <p:nvSpPr>
          <p:cNvPr id="6" name="Rectangle 16">
            <a:extLst>
              <a:ext uri="{FF2B5EF4-FFF2-40B4-BE49-F238E27FC236}">
                <a16:creationId xmlns:a16="http://schemas.microsoft.com/office/drawing/2014/main" id="{695B8C0E-3160-0097-68EC-1A65E7405BC4}"/>
              </a:ext>
            </a:extLst>
          </p:cNvPr>
          <p:cNvSpPr/>
          <p:nvPr/>
        </p:nvSpPr>
        <p:spPr>
          <a:xfrm>
            <a:off x="0" y="2334827"/>
            <a:ext cx="1591056" cy="328474"/>
          </a:xfrm>
          <a:prstGeom prst="rect">
            <a:avLst/>
          </a:prstGeom>
          <a:noFill/>
          <a:ln w="7619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22923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EA6981-666D-453C-5519-74275F1B812F}"/>
              </a:ext>
            </a:extLst>
          </p:cNvPr>
          <p:cNvSpPr txBox="1">
            <a:spLocks noGrp="1"/>
          </p:cNvSpPr>
          <p:nvPr>
            <p:ph type="title"/>
          </p:nvPr>
        </p:nvSpPr>
        <p:spPr/>
        <p:txBody>
          <a:bodyPr anchorCtr="1"/>
          <a:lstStyle/>
          <a:p>
            <a:pPr lvl="0" algn="ctr"/>
            <a:r>
              <a:rPr lang="fr-CH" sz="2200" b="1">
                <a:solidFill>
                  <a:srgbClr val="FF0000"/>
                </a:solidFill>
              </a:rPr>
              <a:t>Société de tir </a:t>
            </a:r>
            <a:br>
              <a:rPr lang="fr-CH" sz="2200" b="1" i="1">
                <a:solidFill>
                  <a:srgbClr val="4472C4"/>
                </a:solidFill>
              </a:rPr>
            </a:br>
            <a:r>
              <a:rPr lang="fr-CH" sz="2200"/>
              <a:t>Informations sur votre société de tir</a:t>
            </a:r>
            <a:br>
              <a:rPr lang="fr-CH" sz="2200"/>
            </a:br>
            <a:r>
              <a:rPr lang="fr-CH" sz="2200"/>
              <a:t>Possible de modifier l’adresse de facturation et données de compte de la société</a:t>
            </a:r>
            <a:br>
              <a:rPr lang="fr-CH" sz="2200"/>
            </a:br>
            <a:r>
              <a:rPr lang="fr-CH" sz="2200"/>
              <a:t>La fonction de Membre est uniquement pour les membres du comité</a:t>
            </a:r>
          </a:p>
        </p:txBody>
      </p:sp>
      <p:pic>
        <p:nvPicPr>
          <p:cNvPr id="3" name="Espace réservé du contenu 6" descr="Une image contenant texte, capture d’écran, ordinateur">
            <a:extLst>
              <a:ext uri="{FF2B5EF4-FFF2-40B4-BE49-F238E27FC236}">
                <a16:creationId xmlns:a16="http://schemas.microsoft.com/office/drawing/2014/main" id="{71BA0534-DA32-EA59-987E-D22F3A4FF7C3}"/>
              </a:ext>
            </a:extLst>
          </p:cNvPr>
          <p:cNvPicPr>
            <a:picLocks noGrp="1" noChangeAspect="1"/>
          </p:cNvPicPr>
          <p:nvPr>
            <p:ph idx="1"/>
          </p:nvPr>
        </p:nvPicPr>
        <p:blipFill>
          <a:blip r:embed="rId2"/>
          <a:stretch>
            <a:fillRect/>
          </a:stretch>
        </p:blipFill>
        <p:spPr>
          <a:xfrm>
            <a:off x="838203" y="2445709"/>
            <a:ext cx="10515600" cy="3111163"/>
          </a:xfrm>
          <a:ln w="25402">
            <a:solidFill>
              <a:srgbClr val="4472C4"/>
            </a:solidFill>
            <a:prstDash val="solid"/>
          </a:ln>
        </p:spPr>
      </p:pic>
      <p:sp>
        <p:nvSpPr>
          <p:cNvPr id="4" name="Espace réservé du pied de page 3">
            <a:extLst>
              <a:ext uri="{FF2B5EF4-FFF2-40B4-BE49-F238E27FC236}">
                <a16:creationId xmlns:a16="http://schemas.microsoft.com/office/drawing/2014/main" id="{758142AA-7EC9-1720-1947-455DBCC7F249}"/>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H" sz="1200" b="0" i="0" u="none" strike="noStrike" kern="1200" cap="none" spc="0" baseline="0">
                <a:solidFill>
                  <a:srgbClr val="898989"/>
                </a:solidFill>
                <a:uFillTx/>
                <a:latin typeface="Calibri"/>
              </a:rPr>
              <a:t>ASGT - Commission Cantonale de Tir - 2023</a:t>
            </a:r>
          </a:p>
        </p:txBody>
      </p:sp>
      <p:sp>
        <p:nvSpPr>
          <p:cNvPr id="5" name="Espace réservé du numéro de diapositive 4">
            <a:extLst>
              <a:ext uri="{FF2B5EF4-FFF2-40B4-BE49-F238E27FC236}">
                <a16:creationId xmlns:a16="http://schemas.microsoft.com/office/drawing/2014/main" id="{475C2319-5A55-A56A-753A-DDCC1D3685B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A6641A-6A7A-4BE7-A3A6-83F7A326774E}" type="slidenum">
              <a:rPr/>
              <a:t>9</a:t>
            </a:fld>
            <a:endParaRPr lang="fr-CH" sz="1200" b="0" i="0" u="none" strike="noStrike" kern="1200" cap="none" spc="0" baseline="0">
              <a:solidFill>
                <a:srgbClr val="898989"/>
              </a:solidFill>
              <a:uFillTx/>
              <a:latin typeface="Calibri"/>
            </a:endParaRPr>
          </a:p>
        </p:txBody>
      </p:sp>
      <p:sp>
        <p:nvSpPr>
          <p:cNvPr id="6" name="Rectangle 5">
            <a:extLst>
              <a:ext uri="{FF2B5EF4-FFF2-40B4-BE49-F238E27FC236}">
                <a16:creationId xmlns:a16="http://schemas.microsoft.com/office/drawing/2014/main" id="{808E1C9C-B2D8-3FD5-0CCF-05DAED7689FD}"/>
              </a:ext>
            </a:extLst>
          </p:cNvPr>
          <p:cNvSpPr/>
          <p:nvPr/>
        </p:nvSpPr>
        <p:spPr>
          <a:xfrm>
            <a:off x="8610603" y="4257967"/>
            <a:ext cx="736594" cy="1298905"/>
          </a:xfrm>
          <a:prstGeom prst="rect">
            <a:avLst/>
          </a:prstGeom>
          <a:solidFill>
            <a:srgbClr val="FFFFFF"/>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FFFFFF"/>
              </a:solidFill>
              <a:uFillTx/>
              <a:latin typeface="Calibri"/>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1154</Words>
  <Application>Microsoft Office PowerPoint</Application>
  <PresentationFormat>Grand écran</PresentationFormat>
  <Paragraphs>144</Paragraphs>
  <Slides>71</Slides>
  <Notes>6</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71</vt:i4>
      </vt:variant>
    </vt:vector>
  </HeadingPairs>
  <TitlesOfParts>
    <vt:vector size="74" baseType="lpstr">
      <vt:lpstr>Arial</vt:lpstr>
      <vt:lpstr>Calibri</vt:lpstr>
      <vt:lpstr>Thème Office</vt:lpstr>
      <vt:lpstr>SAT-ADMIN</vt:lpstr>
      <vt:lpstr>www.sat-a.admin.ch (plateforme de formation)</vt:lpstr>
      <vt:lpstr>Saisir son adresse mail </vt:lpstr>
      <vt:lpstr>Saisir le mot de passe, un sms sera envoyé</vt:lpstr>
      <vt:lpstr>Aperçu des rubriques</vt:lpstr>
      <vt:lpstr>Aperçu des rubriques</vt:lpstr>
      <vt:lpstr>Journée de tir Information Cela permet de retrouver les jours de tir annoncés</vt:lpstr>
      <vt:lpstr>Aperçu des rubriques</vt:lpstr>
      <vt:lpstr>Société de tir  Informations sur votre société de tir Possible de modifier l’adresse de facturation et données de compte de la société La fonction de Membre est uniquement pour les membres du comité</vt:lpstr>
      <vt:lpstr>En bas de page, possible de modifier les données de compte de la société et les envois du DDPS</vt:lpstr>
      <vt:lpstr>Aperçu des rubriques</vt:lpstr>
      <vt:lpstr>Personnes Permets de chercher des membres ou d’ajouter des nouveaux membres. Attention Numéro de personne, ne correspond pas au numéro de licence</vt:lpstr>
      <vt:lpstr>Ajouter un nouveau membre Cliquer sur «+ AJOUTER» Saisir nom, ville, année de naissance. Ces champs sont obligatoires</vt:lpstr>
      <vt:lpstr>Il est possible que la personne existe déjà  Cliquer sur ajouter, puis choisir la catégorie d’affiliation désirée</vt:lpstr>
      <vt:lpstr>Si la personne n’existe pas «+ saisir comme nouvelle personne»</vt:lpstr>
      <vt:lpstr>Créer un membre</vt:lpstr>
      <vt:lpstr>Indiquer: Genre, date de naissance et N° d’assuré</vt:lpstr>
      <vt:lpstr>Indiquer: Civilité, Rue/N°, langue de correspondance</vt:lpstr>
      <vt:lpstr>Indiquer les infos demandées</vt:lpstr>
      <vt:lpstr>Indiquer les infos demandées</vt:lpstr>
      <vt:lpstr>Catégorie d’affiliation: Actif-A / Actif-B / Actif sans lic. / Match / Membres ASTV /  Membre honoraire / Passif</vt:lpstr>
      <vt:lpstr>Pour les jeunes tireurs participant au cours ou les moniteurs actifs lors des cours </vt:lpstr>
      <vt:lpstr>Pour les nouveaux JT</vt:lpstr>
      <vt:lpstr>Si le membre à une activité spéciale (comité….) Depuis la page de la personne – Activités / + Ajouter Également les participants aux cours JT  cette activité est à indiquer avant de mettre le «Coche» dans les données de la personne </vt:lpstr>
      <vt:lpstr>Choisir la catégorie souhaitée Une liste systématique sera envoyée aux sociétés, après le Go live</vt:lpstr>
      <vt:lpstr>Modifier les données d’un membre </vt:lpstr>
      <vt:lpstr>Aperçu des rubriques</vt:lpstr>
      <vt:lpstr>Installation de tir  Information</vt:lpstr>
      <vt:lpstr>Aperçu des rubriques</vt:lpstr>
      <vt:lpstr>Annonce des jours de tir «3 points» permet de télécharger un tableau excel «Export», exporter les dates déjà saisies en pdf «+ Créer l’annonce de jours de tir», saisie manuel des jours de tir Délai d’annonce 10 avril</vt:lpstr>
      <vt:lpstr>Aperçu des rubriques</vt:lpstr>
      <vt:lpstr>Administration des cours Possible de s’inscrire aux cours de moniteur de tir et de moniteur JT Dès 2024</vt:lpstr>
      <vt:lpstr>Aperçu des rubriques</vt:lpstr>
      <vt:lpstr>Annonce du comité  Bas de page permet de valider la liste du comité</vt:lpstr>
      <vt:lpstr>Aperçu des rubriques</vt:lpstr>
      <vt:lpstr>Présentation PowerPoint</vt:lpstr>
      <vt:lpstr>Présentation PowerPoint</vt:lpstr>
      <vt:lpstr>PO/TC Fusil 3 possibilités:  membre de la société, membre extérieur à la société ou par numéro AVS «3 points» télécharger le modèle excel</vt:lpstr>
      <vt:lpstr> </vt:lpstr>
      <vt:lpstr>Saisir les informations puis cliquer sur mise à jour</vt:lpstr>
      <vt:lpstr> </vt:lpstr>
      <vt:lpstr>Présentation PowerPoint</vt:lpstr>
      <vt:lpstr>JT Fass90 Avec les «3 points» permet de télécharger le modèle excel Il est possible d’écraser une liste avec des nouveaux résultats.  Dès que la personne est indiquée comme participe au cours JT+JJ ou Participant au tir concours JT+JJ elle apparait dans la liste </vt:lpstr>
      <vt:lpstr>Présentation PowerPoint</vt:lpstr>
      <vt:lpstr>PO/TC Pistolet 3 possibilités:  membre de la société, membre extérieur à la société ou par numéro AVS «3 points» télécharger le modèle excel </vt:lpstr>
      <vt:lpstr>Présentation PowerPoint</vt:lpstr>
      <vt:lpstr>Juniors pistolet Saisir le numéro, prénom, nom</vt:lpstr>
      <vt:lpstr>Présentation PowerPoint</vt:lpstr>
      <vt:lpstr>Restés Dès le «V» resté indiqué dans la liste des participants, les personnes apparaissent automatiquement dans la liste des restés</vt:lpstr>
      <vt:lpstr>Cliquer sur la personne, puis saisir les informations demandées.</vt:lpstr>
      <vt:lpstr>Aperçu des rubriques</vt:lpstr>
      <vt:lpstr>Rapport de tir / Fusil / Pistolet Bas de page permet de valider les listes des rapports</vt:lpstr>
      <vt:lpstr> </vt:lpstr>
      <vt:lpstr>«+ initialiser le processus de validation» = Valide le rapport</vt:lpstr>
      <vt:lpstr>Aperçu des rubriques</vt:lpstr>
      <vt:lpstr>Commandes Munition</vt:lpstr>
      <vt:lpstr>Saisir les informations demandées</vt:lpstr>
      <vt:lpstr>Commandes  Armes-CJT</vt:lpstr>
      <vt:lpstr>Saisir les informations demandées</vt:lpstr>
      <vt:lpstr>Aperçu des rubriques</vt:lpstr>
      <vt:lpstr>Validation Annonce du comité / Rapport de tir fusil / Rapport de tir pistolet /  Liste des restés / Commande de munitions  Cliquer sur le rapport souhaité puis  A la fin de la liste souhaitée  «+ INITIALISER LE PROCESSUS DE VALIDATION» = Valider la liste du comité</vt:lpstr>
      <vt:lpstr>Aperçu des rubriques</vt:lpstr>
      <vt:lpstr>Décomptes  Information </vt:lpstr>
      <vt:lpstr>Aperçu des rubriques</vt:lpstr>
      <vt:lpstr>Evaluations Permet d’obtenir différentes listes Excel Personnes / Journées de tir / Résultats de tir / Formation</vt:lpstr>
      <vt:lpstr> </vt:lpstr>
      <vt:lpstr>Aperçu des rubriques</vt:lpstr>
      <vt:lpstr>Utilisateurs – Réservé aux présidents Permet d’ajouter des utilisateurs «+ Nouveau» saisir le mail de la personne puis Ajouter </vt:lpstr>
      <vt:lpstr>Attribuer les accès souhaités</vt:lpstr>
      <vt:lpstr>Pour modifier des droits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SAT-ADMIN</dc:title>
  <dc:creator>Céline BLANC</dc:creator>
  <cp:lastModifiedBy>Céline BLANC</cp:lastModifiedBy>
  <cp:revision>46</cp:revision>
  <dcterms:created xsi:type="dcterms:W3CDTF">2023-04-05T08:34:21Z</dcterms:created>
  <dcterms:modified xsi:type="dcterms:W3CDTF">2023-08-11T15:58:53Z</dcterms:modified>
</cp:coreProperties>
</file>